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722" r:id="rId5"/>
    <p:sldMasterId id="2147483672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9" r:id="rId8"/>
    <p:sldId id="264" r:id="rId9"/>
    <p:sldId id="274" r:id="rId10"/>
    <p:sldId id="282" r:id="rId11"/>
    <p:sldId id="295" r:id="rId12"/>
    <p:sldId id="285" r:id="rId13"/>
    <p:sldId id="296" r:id="rId14"/>
  </p:sldIdLst>
  <p:sldSz cx="12192000" cy="6858000"/>
  <p:notesSz cx="12192000" cy="6858000"/>
  <p:defaultTextStyle>
    <a:defPPr lvl="0">
      <a:defRPr lang="de-DE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565656"/>
    <a:srgbClr val="242424"/>
    <a:srgbClr val="4359A5"/>
    <a:srgbClr val="3F3F3F"/>
    <a:srgbClr val="3BA9C3"/>
    <a:srgbClr val="000000"/>
    <a:srgbClr val="3D58BD"/>
    <a:srgbClr val="FEFE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" y="-1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A577E988-6E04-BBB3-D874-52888F3D4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94E4E77-C240-C729-188A-48EEB9918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06AC0-1491-418F-9FB4-75ED01E96E87}" type="datetimeFigureOut">
              <a:rPr lang="fr-FR" smtClean="0"/>
              <a:t>12/08/2022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A389C13-9BED-4FAC-1B41-D1EC78EA88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6AE30B5-C0B4-9ADE-E187-A6AFE54499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EE4E-28F7-4316-B332-E8252947D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8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6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dirty="0"/>
              <a:t>À noter</a:t>
            </a:r>
            <a:r>
              <a:rPr lang="fr-FR" baseline="0" dirty="0"/>
              <a:t> : </a:t>
            </a:r>
            <a:r>
              <a:rPr lang="fr-FR" dirty="0"/>
              <a:t>la Charte Romain Jacob est devenue un élément de référence de la certification HAS 2020 des établissements de santé.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questions flash/d’actualité permettent d’apporter une précision supplémentaire aux questions déjà existantes (exemple : consultations et refus spécialistes) ou relève d’un éléments contextuel (exemple : crise sanitaire Covid).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 font l’objet d’une étude spécifique et sont disponibles le temps nécessaire à l'obtention d'un effectif suffisant à l'étude demandée.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8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70CA74-521C-44C8-905A-9E60AB869CE9}"/>
              </a:ext>
            </a:extLst>
          </p:cNvPr>
          <p:cNvSpPr/>
          <p:nvPr userDrawn="1"/>
        </p:nvSpPr>
        <p:spPr>
          <a:xfrm>
            <a:off x="498660" y="494778"/>
            <a:ext cx="11194680" cy="1114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097FD34B-9036-4630-B44D-77D377E13B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69" y="675708"/>
            <a:ext cx="5220327" cy="7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575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70CA74-521C-44C8-905A-9E60AB869CE9}"/>
              </a:ext>
            </a:extLst>
          </p:cNvPr>
          <p:cNvSpPr/>
          <p:nvPr userDrawn="1"/>
        </p:nvSpPr>
        <p:spPr>
          <a:xfrm>
            <a:off x="498660" y="494778"/>
            <a:ext cx="11194680" cy="111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7FD34B-9036-4630-B44D-77D377E13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93"/>
          <a:stretch/>
        </p:blipFill>
        <p:spPr>
          <a:xfrm>
            <a:off x="711201" y="675707"/>
            <a:ext cx="3234636" cy="7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027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8906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70CA74-521C-44C8-905A-9E60AB869CE9}"/>
              </a:ext>
            </a:extLst>
          </p:cNvPr>
          <p:cNvSpPr/>
          <p:nvPr userDrawn="1"/>
        </p:nvSpPr>
        <p:spPr>
          <a:xfrm>
            <a:off x="498660" y="494778"/>
            <a:ext cx="11194680" cy="111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7FD34B-9036-4630-B44D-77D377E13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37"/>
          <a:stretch/>
        </p:blipFill>
        <p:spPr>
          <a:xfrm>
            <a:off x="498660" y="605370"/>
            <a:ext cx="3265898" cy="7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29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5F563112-19C1-21AF-EDAD-5E6FB7846246}"/>
              </a:ext>
            </a:extLst>
          </p:cNvPr>
          <p:cNvSpPr/>
          <p:nvPr userDrawn="1"/>
        </p:nvSpPr>
        <p:spPr>
          <a:xfrm rot="16200000">
            <a:off x="-1739615" y="2718802"/>
            <a:ext cx="5360776" cy="932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Exemples d’analyses d’un bilan trimestriel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8B3164E-7D80-22E2-546C-1C3A57605912}"/>
              </a:ext>
            </a:extLst>
          </p:cNvPr>
          <p:cNvSpPr txBox="1"/>
          <p:nvPr userDrawn="1"/>
        </p:nvSpPr>
        <p:spPr>
          <a:xfrm>
            <a:off x="6890994" y="6306532"/>
            <a:ext cx="482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Données </a:t>
            </a:r>
            <a:r>
              <a:rPr lang="fr-FR" sz="1200" b="1" i="1">
                <a:solidFill>
                  <a:schemeClr val="bg1">
                    <a:lumMod val="50000"/>
                  </a:schemeClr>
                </a:solidFill>
              </a:rPr>
              <a:t>France entière 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du 1</a:t>
            </a:r>
            <a:r>
              <a:rPr lang="fr-FR" sz="1200" i="1" baseline="3000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 janvier au 31 mars 2022.</a:t>
            </a:r>
          </a:p>
        </p:txBody>
      </p:sp>
    </p:spTree>
    <p:extLst>
      <p:ext uri="{BB962C8B-B14F-4D97-AF65-F5344CB8AC3E}">
        <p14:creationId xmlns:p14="http://schemas.microsoft.com/office/powerpoint/2010/main" val="38786541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484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0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  <a:noFill/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101CA65E-181D-4CC0-AABC-A58C8FEE7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8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8E264B87-B7E8-47BF-BC87-2D2E37668E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8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xmlns="" id="{10E013ED-07FA-46BF-BDC2-158736CE17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4356081-2F02-410E-A521-712FF9E91D1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7" t="50000"/>
          <a:stretch/>
        </p:blipFill>
        <p:spPr>
          <a:xfrm>
            <a:off x="2513866" y="2312854"/>
            <a:ext cx="6679713" cy="184699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DB42DC5-7085-24A3-D588-BC19802DA2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8848"/>
            <a:ext cx="4343400" cy="19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29D956D9-F359-4A3E-AC08-917A6B92D3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72427" y="3848009"/>
            <a:ext cx="709483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2400" dirty="0">
                <a:solidFill>
                  <a:srgbClr val="4359A5"/>
                </a:solidFill>
                <a:cs typeface="Tahoma"/>
              </a:rPr>
              <a:t>Le baromètre </a:t>
            </a:r>
            <a:r>
              <a:rPr lang="fr-FR" sz="2400" dirty="0" smtClean="0">
                <a:solidFill>
                  <a:srgbClr val="4359A5"/>
                </a:solidFill>
                <a:cs typeface="Tahoma"/>
              </a:rPr>
              <a:t>de l’accès aux soins </a:t>
            </a:r>
            <a:r>
              <a:rPr lang="fr-FR" sz="2400" dirty="0">
                <a:solidFill>
                  <a:srgbClr val="4359A5"/>
                </a:solidFill>
                <a:cs typeface="Tahoma"/>
              </a:rPr>
              <a:t>des personnes vivant </a:t>
            </a:r>
          </a:p>
          <a:p>
            <a:pPr marL="12700" algn="ctr">
              <a:lnSpc>
                <a:spcPct val="100000"/>
              </a:lnSpc>
            </a:pPr>
            <a:r>
              <a:rPr lang="fr-FR" sz="2400" dirty="0">
                <a:solidFill>
                  <a:srgbClr val="4359A5"/>
                </a:solidFill>
                <a:cs typeface="Tahoma"/>
              </a:rPr>
              <a:t>avec un handicap et de la charte Romain Jacob</a:t>
            </a:r>
            <a:endParaRPr lang="fr-FR" sz="2400" dirty="0">
              <a:cs typeface="Tahoma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xmlns="" id="{5BB3D417-98A0-9059-814F-5C730CD20B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60952" y="466536"/>
            <a:ext cx="624230" cy="62423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DE55D4D7-7B0F-38DE-C984-7A3C8E4CE3E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56700" y="517718"/>
            <a:ext cx="258666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FR" noProof="0">
                <a:solidFill>
                  <a:srgbClr val="4359A5"/>
                </a:solidFill>
                <a:cs typeface="Verdana"/>
              </a:rPr>
              <a:t>Également sur smartphone</a:t>
            </a:r>
            <a:endParaRPr lang="fr-FR" noProof="0">
              <a:solidFill>
                <a:prstClr val="black"/>
              </a:solidFill>
              <a:cs typeface="Verdana"/>
            </a:endParaRPr>
          </a:p>
          <a:p>
            <a:pPr marL="12700"/>
            <a:r>
              <a:rPr lang="fr-FR" noProof="0">
                <a:solidFill>
                  <a:srgbClr val="4359A5"/>
                </a:solidFill>
                <a:cs typeface="Century Gothic"/>
              </a:rPr>
              <a:t>avec l’</a:t>
            </a:r>
            <a:r>
              <a:rPr lang="fr-FR" b="1" noProof="0">
                <a:solidFill>
                  <a:srgbClr val="4359A5"/>
                </a:solidFill>
                <a:cs typeface="Century Gothic"/>
              </a:rPr>
              <a:t>application gratuite</a:t>
            </a:r>
            <a:endParaRPr lang="fr-FR" b="1" noProof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E761A6C9-6D6B-F456-4C77-4E1C317342D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47845" y="467213"/>
            <a:ext cx="2329355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FR">
                <a:solidFill>
                  <a:srgbClr val="4359A5"/>
                </a:solidFill>
                <a:cs typeface="Verdana"/>
              </a:rPr>
              <a:t>Via un navigateur web :</a:t>
            </a:r>
            <a:r>
              <a:rPr lang="fr-FR" noProof="0">
                <a:solidFill>
                  <a:srgbClr val="4359A5"/>
                </a:solidFill>
                <a:cs typeface="Verdana"/>
              </a:rPr>
              <a:t> </a:t>
            </a:r>
            <a:r>
              <a:rPr lang="fr-FR" sz="2000" b="1">
                <a:solidFill>
                  <a:srgbClr val="4359A5"/>
                </a:solidFill>
                <a:cs typeface="Verdana"/>
              </a:rPr>
              <a:t>www.h</a:t>
            </a:r>
            <a:r>
              <a:rPr lang="fr-FR" sz="2000" b="1" noProof="0">
                <a:solidFill>
                  <a:srgbClr val="4359A5"/>
                </a:solidFill>
                <a:cs typeface="Verdana"/>
              </a:rPr>
              <a:t>andifaction.fr</a:t>
            </a:r>
            <a:endParaRPr lang="fr-FR" sz="2400" b="1" noProof="0">
              <a:solidFill>
                <a:srgbClr val="4359A5"/>
              </a:solidFill>
              <a:cs typeface="Century Gothic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6975F149-CAA2-2736-960B-58D59B3EA944}"/>
              </a:ext>
            </a:extLst>
          </p:cNvPr>
          <p:cNvSpPr/>
          <p:nvPr/>
        </p:nvSpPr>
        <p:spPr>
          <a:xfrm>
            <a:off x="4952097" y="447486"/>
            <a:ext cx="624230" cy="624230"/>
          </a:xfrm>
          <a:prstGeom prst="roundRect">
            <a:avLst>
              <a:gd name="adj" fmla="val 10563"/>
            </a:avLst>
          </a:prstGeom>
          <a:solidFill>
            <a:srgbClr val="3D5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Font Awesome 5 Free Solid" panose="02000503000000000000" pitchFamily="50" charset="0"/>
              </a:rPr>
              <a:t>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0C9D6F3-2E69-6845-6AE2-40FF5872B5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18" y="517718"/>
            <a:ext cx="419875" cy="469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8657" y="4959618"/>
            <a:ext cx="1119505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350"/>
              </a:lnSpc>
            </a:pPr>
            <a:r>
              <a:rPr lang="fr-FR" sz="2000" kern="0" dirty="0">
                <a:solidFill>
                  <a:srgbClr val="2A2C2C"/>
                </a:solidFill>
                <a:cs typeface="Arial"/>
              </a:rPr>
              <a:t>L’</a:t>
            </a:r>
            <a:r>
              <a:rPr lang="fr-FR" sz="2000" b="1" kern="0" dirty="0">
                <a:solidFill>
                  <a:srgbClr val="2A2C2C"/>
                </a:solidFill>
                <a:cs typeface="Arial"/>
              </a:rPr>
              <a:t>ADN</a:t>
            </a:r>
            <a:r>
              <a:rPr lang="fr-FR" sz="2000" b="1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de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la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007FAC"/>
                </a:solidFill>
                <a:cs typeface="Arial"/>
              </a:rPr>
              <a:t>Charte</a:t>
            </a:r>
            <a:r>
              <a:rPr lang="fr-FR" sz="2000" b="1" kern="0" dirty="0">
                <a:solidFill>
                  <a:srgbClr val="007FAC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007FAC"/>
                </a:solidFill>
                <a:cs typeface="Arial"/>
              </a:rPr>
              <a:t>Romain</a:t>
            </a:r>
            <a:r>
              <a:rPr lang="fr-FR" sz="2000" b="1" kern="0" dirty="0">
                <a:solidFill>
                  <a:srgbClr val="007FAC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007FAC"/>
                </a:solidFill>
                <a:cs typeface="Arial"/>
              </a:rPr>
              <a:t>Jacob</a:t>
            </a:r>
            <a:r>
              <a:rPr lang="fr-FR" sz="2000" b="1" kern="0" dirty="0">
                <a:cs typeface="Arial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créée par l’association Handidactique </a:t>
            </a:r>
            <a:r>
              <a:rPr lang="fr-FR" sz="2000" kern="0" dirty="0" smtClean="0">
                <a:solidFill>
                  <a:srgbClr val="2A2C2C"/>
                </a:solidFill>
                <a:cs typeface="Arial"/>
              </a:rPr>
              <a:t>=</a:t>
            </a:r>
            <a:r>
              <a:rPr lang="fr-FR" sz="2000" kern="0" dirty="0" smtClean="0">
                <a:cs typeface="Arial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u</a:t>
            </a:r>
            <a:r>
              <a:rPr lang="fr-FR" sz="2000" kern="0" dirty="0" smtClean="0">
                <a:solidFill>
                  <a:srgbClr val="2A2C2C"/>
                </a:solidFill>
                <a:cs typeface="Arial"/>
              </a:rPr>
              <a:t>n</a:t>
            </a:r>
            <a:r>
              <a:rPr lang="fr-FR" sz="2000" kern="0" dirty="0" smtClean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2A2C2C"/>
                </a:solidFill>
                <a:cs typeface="Arial"/>
              </a:rPr>
              <a:t>guide</a:t>
            </a:r>
            <a:r>
              <a:rPr lang="fr-FR" sz="2000" b="1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2A2C2C"/>
                </a:solidFill>
                <a:cs typeface="Arial"/>
              </a:rPr>
              <a:t>éthique</a:t>
            </a:r>
            <a:r>
              <a:rPr lang="fr-FR" sz="2000" b="1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de l'accès aux soins réalisé</a:t>
            </a:r>
            <a:r>
              <a:rPr lang="fr-FR" sz="2000" kern="0" dirty="0">
                <a:cs typeface="Arial"/>
              </a:rPr>
              <a:t> </a:t>
            </a:r>
            <a:r>
              <a:rPr lang="fr-FR" sz="2000" b="1" kern="0" dirty="0">
                <a:solidFill>
                  <a:srgbClr val="298378"/>
                </a:solidFill>
                <a:cs typeface="Arial"/>
              </a:rPr>
              <a:t>PAR</a:t>
            </a:r>
            <a:r>
              <a:rPr lang="fr-FR" sz="2000" b="1" kern="0" dirty="0">
                <a:solidFill>
                  <a:srgbClr val="298378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298378"/>
                </a:solidFill>
                <a:cs typeface="Arial"/>
              </a:rPr>
              <a:t>ET</a:t>
            </a:r>
            <a:r>
              <a:rPr lang="fr-FR" sz="2000" b="1" kern="0" dirty="0">
                <a:solidFill>
                  <a:srgbClr val="298378"/>
                </a:solidFill>
                <a:cs typeface="Times New Roman"/>
              </a:rPr>
              <a:t> </a:t>
            </a:r>
            <a:r>
              <a:rPr lang="fr-FR" sz="2000" b="1" kern="0" dirty="0">
                <a:solidFill>
                  <a:srgbClr val="298378"/>
                </a:solidFill>
                <a:cs typeface="Arial"/>
              </a:rPr>
              <a:t>POUR</a:t>
            </a:r>
            <a:r>
              <a:rPr lang="fr-FR" sz="2000" b="1" kern="0" dirty="0">
                <a:cs typeface="Arial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les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personnes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vivant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avec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un</a:t>
            </a:r>
            <a:r>
              <a:rPr lang="fr-FR" sz="2000" kern="0" dirty="0">
                <a:solidFill>
                  <a:srgbClr val="2A2C2C"/>
                </a:solidFill>
                <a:cs typeface="Times New Roman"/>
              </a:rPr>
              <a:t> </a:t>
            </a:r>
            <a:r>
              <a:rPr lang="fr-FR" sz="2000" kern="0" dirty="0">
                <a:solidFill>
                  <a:srgbClr val="2A2C2C"/>
                </a:solidFill>
                <a:cs typeface="Arial"/>
              </a:rPr>
              <a:t>handicap.</a:t>
            </a:r>
            <a:endParaRPr lang="fr-FR" sz="2000" kern="0" dirty="0"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fr-FR"/>
              <a:t>2</a:t>
            </a:fld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xmlns="" id="{04B9AFB6-13E0-2CE7-9A6A-0C5F4FB85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24000" y="1828800"/>
            <a:ext cx="9144000" cy="30002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037BF9F-E35A-43D7-88ED-AE88567A4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06" y="6270232"/>
            <a:ext cx="1904930" cy="28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fr-FR"/>
              <a:t>3</a:t>
            </a:fld>
            <a:endParaRPr lang="fr-FR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790575" y="1688450"/>
            <a:ext cx="10610850" cy="541867"/>
          </a:xfrm>
          <a:prstGeom prst="rect">
            <a:avLst/>
          </a:prstGeom>
        </p:spPr>
        <p:txBody>
          <a:bodyPr vert="horz" wrap="square" lIns="0" tIns="91809" rIns="0" bIns="0" rtlCol="0" anchor="ctr" anchorCtr="0">
            <a:spAutoFit/>
          </a:bodyPr>
          <a:lstStyle/>
          <a:p>
            <a:pPr algn="ctr">
              <a:lnSpc>
                <a:spcPts val="3810"/>
              </a:lnSpc>
            </a:pPr>
            <a:r>
              <a:rPr lang="fr-FR" sz="2800" kern="0" cap="none" dirty="0">
                <a:solidFill>
                  <a:schemeClr val="tx2"/>
                </a:solidFill>
              </a:rPr>
              <a:t>Pas</a:t>
            </a:r>
            <a:r>
              <a:rPr lang="fr-FR" sz="2800" kern="0" cap="none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sz="2800" kern="0" cap="none" dirty="0">
                <a:solidFill>
                  <a:schemeClr val="tx2"/>
                </a:solidFill>
              </a:rPr>
              <a:t>de</a:t>
            </a:r>
            <a:r>
              <a:rPr lang="fr-FR" sz="2800" kern="0" cap="none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sz="2800" kern="0" cap="none" dirty="0">
                <a:solidFill>
                  <a:schemeClr val="tx2"/>
                </a:solidFill>
              </a:rPr>
              <a:t>charte</a:t>
            </a:r>
            <a:r>
              <a:rPr lang="fr-FR" sz="2800" kern="0" cap="none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sz="2800" kern="0" cap="none" dirty="0">
                <a:solidFill>
                  <a:schemeClr val="tx2"/>
                </a:solidFill>
              </a:rPr>
              <a:t>SANS</a:t>
            </a:r>
            <a:r>
              <a:rPr lang="fr-FR" sz="2800" kern="0" cap="none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sz="2800" kern="0" cap="none" dirty="0">
                <a:solidFill>
                  <a:schemeClr val="tx2"/>
                </a:solidFill>
              </a:rPr>
              <a:t>ÉVALUATION</a:t>
            </a:r>
            <a:r>
              <a:rPr lang="fr-FR" sz="2800" kern="0" cap="none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sz="2800" kern="0" cap="none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5247" y="2435236"/>
            <a:ext cx="945515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190" marR="622935" algn="ctr">
              <a:lnSpc>
                <a:spcPct val="100000"/>
              </a:lnSpc>
            </a:pPr>
            <a:r>
              <a:rPr lang="fr-FR" sz="2400" dirty="0">
                <a:solidFill>
                  <a:srgbClr val="2A2C2C"/>
                </a:solidFill>
                <a:cs typeface="Arial"/>
              </a:rPr>
              <a:t>Pour les </a:t>
            </a:r>
            <a:r>
              <a:rPr lang="fr-FR" sz="2400" dirty="0" smtClean="0">
                <a:solidFill>
                  <a:srgbClr val="2A2C2C"/>
                </a:solidFill>
                <a:cs typeface="Arial"/>
              </a:rPr>
              <a:t>personnes </a:t>
            </a:r>
            <a:r>
              <a:rPr lang="fr-FR" sz="2400" dirty="0">
                <a:solidFill>
                  <a:srgbClr val="2A2C2C"/>
                </a:solidFill>
                <a:cs typeface="Arial"/>
              </a:rPr>
              <a:t>en </a:t>
            </a:r>
            <a:r>
              <a:rPr lang="fr-FR" sz="2400" dirty="0" smtClean="0">
                <a:solidFill>
                  <a:srgbClr val="2A2C2C"/>
                </a:solidFill>
                <a:cs typeface="Arial"/>
              </a:rPr>
              <a:t>vivant avec un handicap, </a:t>
            </a:r>
            <a:r>
              <a:rPr lang="fr-FR" sz="2400" dirty="0">
                <a:solidFill>
                  <a:srgbClr val="2A2C2C"/>
                </a:solidFill>
                <a:cs typeface="Arial"/>
              </a:rPr>
              <a:t>il est important de </a:t>
            </a:r>
            <a:r>
              <a:rPr lang="fr-FR" sz="2400" b="1" dirty="0" smtClean="0">
                <a:solidFill>
                  <a:srgbClr val="2A2C2C"/>
                </a:solidFill>
                <a:cs typeface="Arial"/>
              </a:rPr>
              <a:t>pouvoir s’exprimer </a:t>
            </a:r>
            <a:r>
              <a:rPr lang="fr-FR" sz="2400" b="1" dirty="0">
                <a:solidFill>
                  <a:srgbClr val="2A2C2C"/>
                </a:solidFill>
                <a:cs typeface="Arial"/>
              </a:rPr>
              <a:t>sur les conditions de </a:t>
            </a:r>
            <a:r>
              <a:rPr lang="fr-FR" sz="2400" b="1" dirty="0" smtClean="0">
                <a:solidFill>
                  <a:srgbClr val="2A2C2C"/>
                </a:solidFill>
                <a:cs typeface="Arial"/>
              </a:rPr>
              <a:t>leur accès </a:t>
            </a:r>
            <a:r>
              <a:rPr lang="fr-FR" sz="2400" b="1" dirty="0">
                <a:solidFill>
                  <a:srgbClr val="2A2C2C"/>
                </a:solidFill>
                <a:cs typeface="Arial"/>
              </a:rPr>
              <a:t>aux soins</a:t>
            </a:r>
            <a:r>
              <a:rPr lang="fr-FR" sz="2400" dirty="0" smtClean="0">
                <a:solidFill>
                  <a:srgbClr val="2A2C2C"/>
                </a:solidFill>
                <a:cs typeface="Arial"/>
              </a:rPr>
              <a:t>.</a:t>
            </a:r>
          </a:p>
          <a:p>
            <a:pPr marL="631190" marR="622935" algn="ctr">
              <a:lnSpc>
                <a:spcPct val="100000"/>
              </a:lnSpc>
            </a:pPr>
            <a:endParaRPr lang="fr-FR" sz="2400" dirty="0">
              <a:latin typeface="Arial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372168" y="3371134"/>
            <a:ext cx="3005783" cy="2711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3152D65-0E29-8C78-087F-3B046E4BC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854" y="1433188"/>
            <a:ext cx="9915451" cy="526069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7EEF5E6B-3D41-90EE-46E4-50695F10480F}"/>
              </a:ext>
            </a:extLst>
          </p:cNvPr>
          <p:cNvSpPr/>
          <p:nvPr/>
        </p:nvSpPr>
        <p:spPr>
          <a:xfrm>
            <a:off x="499621" y="1857080"/>
            <a:ext cx="1791092" cy="4270343"/>
          </a:xfrm>
          <a:prstGeom prst="roundRect">
            <a:avLst>
              <a:gd name="adj" fmla="val 10877"/>
            </a:avLst>
          </a:prstGeom>
          <a:solidFill>
            <a:schemeClr val="tx1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b="0" i="0">
                <a:solidFill>
                  <a:schemeClr val="bg1"/>
                </a:solidFill>
                <a:effectLst/>
              </a:rPr>
              <a:t>Le questionnaire peut être complété régulièrement </a:t>
            </a:r>
            <a:r>
              <a:rPr lang="fr-FR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</a:p>
          <a:p>
            <a:pPr algn="ctr">
              <a:lnSpc>
                <a:spcPct val="120000"/>
              </a:lnSpc>
            </a:pPr>
            <a:r>
              <a:rPr lang="fr-FR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soin</a:t>
            </a:r>
            <a:r>
              <a:rPr lang="fr-FR" b="0" i="0">
                <a:solidFill>
                  <a:schemeClr val="bg1"/>
                </a:solidFill>
                <a:effectLst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fr-FR" b="0" i="0">
                <a:solidFill>
                  <a:schemeClr val="bg1"/>
                </a:solidFill>
                <a:effectLst/>
              </a:rPr>
              <a:t>qu'il ait pu être effectué ou non.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xmlns="" id="{0A4D185A-92C6-8A54-0BBF-19FE0322E6A6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78714" y="2551685"/>
            <a:ext cx="5854341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spc="-15">
                <a:solidFill>
                  <a:srgbClr val="0C4099"/>
                </a:solidFill>
                <a:latin typeface="Arial"/>
                <a:cs typeface="Arial"/>
              </a:rPr>
              <a:t>Le</a:t>
            </a:r>
            <a:r>
              <a:rPr lang="fr-FR" sz="2400" b="1" spc="65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400" b="1" spc="-15">
                <a:solidFill>
                  <a:srgbClr val="0C4099"/>
                </a:solidFill>
                <a:latin typeface="Arial"/>
                <a:cs typeface="Arial"/>
              </a:rPr>
              <a:t>si</a:t>
            </a:r>
            <a:r>
              <a:rPr lang="fr-FR" sz="2400" b="1" spc="-5">
                <a:solidFill>
                  <a:srgbClr val="0C4099"/>
                </a:solidFill>
                <a:latin typeface="Arial"/>
                <a:cs typeface="Arial"/>
              </a:rPr>
              <a:t>t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e</a:t>
            </a:r>
            <a:r>
              <a:rPr lang="fr-FR" sz="2400" b="1" spc="55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400" b="1" spc="-10">
                <a:solidFill>
                  <a:srgbClr val="0C4099"/>
                </a:solidFill>
                <a:latin typeface="Arial"/>
                <a:cs typeface="Arial"/>
              </a:rPr>
              <a:t>int</a:t>
            </a:r>
            <a:r>
              <a:rPr lang="fr-FR" sz="2400" b="1" spc="-5">
                <a:solidFill>
                  <a:srgbClr val="0C4099"/>
                </a:solidFill>
                <a:latin typeface="Arial"/>
                <a:cs typeface="Arial"/>
              </a:rPr>
              <a:t>ernet </a:t>
            </a:r>
            <a:r>
              <a:rPr lang="fr-FR" sz="2400" b="1" u="sng" spc="-5">
                <a:solidFill>
                  <a:srgbClr val="0C4099"/>
                </a:solidFill>
                <a:latin typeface="Arial"/>
                <a:cs typeface="Arial"/>
              </a:rPr>
              <a:t>handifaction.fr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2000" spc="-5">
                <a:solidFill>
                  <a:srgbClr val="000000"/>
                </a:solidFill>
                <a:latin typeface="Arial"/>
                <a:cs typeface="Arial"/>
              </a:rPr>
              <a:t>qui respecte les normes de traitement des données du RGPD et les normes d’accessibilité du RGAA.</a:t>
            </a:r>
            <a:endParaRPr lang="fr-FR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lang="fr-FR"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fr-FR" sz="2400" b="1" spc="-140">
                <a:solidFill>
                  <a:srgbClr val="0C4099"/>
                </a:solidFill>
                <a:latin typeface="Arial"/>
                <a:cs typeface="Arial"/>
              </a:rPr>
              <a:t>L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’ap</a:t>
            </a:r>
            <a:r>
              <a:rPr lang="fr-FR" sz="2400" b="1" spc="-10">
                <a:solidFill>
                  <a:srgbClr val="0C4099"/>
                </a:solidFill>
                <a:latin typeface="Arial"/>
                <a:cs typeface="Arial"/>
              </a:rPr>
              <a:t>p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lic</a:t>
            </a:r>
            <a:r>
              <a:rPr lang="fr-FR" sz="2400" b="1" spc="-10">
                <a:solidFill>
                  <a:srgbClr val="0C4099"/>
                </a:solidFill>
                <a:latin typeface="Arial"/>
                <a:cs typeface="Arial"/>
              </a:rPr>
              <a:t>a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tion</a:t>
            </a:r>
            <a:r>
              <a:rPr lang="fr-FR" sz="2400" b="1" spc="-50">
                <a:solidFill>
                  <a:srgbClr val="0C4099"/>
                </a:solidFill>
                <a:latin typeface="Arial"/>
                <a:cs typeface="Arial"/>
              </a:rPr>
              <a:t> 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mo</a:t>
            </a:r>
            <a:r>
              <a:rPr lang="fr-FR" sz="2400" b="1" spc="-10">
                <a:solidFill>
                  <a:srgbClr val="0C4099"/>
                </a:solidFill>
                <a:latin typeface="Arial"/>
                <a:cs typeface="Arial"/>
              </a:rPr>
              <a:t>b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ile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 </a:t>
            </a: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gratuite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>
                <a:solidFill>
                  <a:srgbClr val="0C4099"/>
                </a:solidFill>
                <a:latin typeface="Arial"/>
                <a:cs typeface="Arial"/>
              </a:rPr>
              <a:t>Les</a:t>
            </a:r>
            <a:r>
              <a:rPr lang="fr-FR" sz="2400" b="1" spc="55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400" b="1" spc="-20">
                <a:solidFill>
                  <a:srgbClr val="0C4099"/>
                </a:solidFill>
                <a:latin typeface="Arial"/>
                <a:cs typeface="Arial"/>
              </a:rPr>
              <a:t>envoi</a:t>
            </a:r>
            <a:r>
              <a:rPr lang="fr-FR" sz="2400" b="1" spc="-15">
                <a:solidFill>
                  <a:srgbClr val="0C4099"/>
                </a:solidFill>
                <a:latin typeface="Arial"/>
                <a:cs typeface="Arial"/>
              </a:rPr>
              <a:t>s</a:t>
            </a:r>
            <a:r>
              <a:rPr lang="fr-FR" sz="2400" b="1" spc="70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400" b="1" spc="-15">
                <a:solidFill>
                  <a:srgbClr val="0C4099"/>
                </a:solidFill>
                <a:latin typeface="Arial"/>
                <a:cs typeface="Arial"/>
              </a:rPr>
              <a:t>papier</a:t>
            </a:r>
            <a:endParaRPr lang="fr-FR"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pou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spc="3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tous</a:t>
            </a:r>
            <a:r>
              <a:rPr lang="fr-FR" sz="2000" spc="4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u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x</a:t>
            </a:r>
            <a:r>
              <a:rPr lang="fr-FR" sz="2000" spc="3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pou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spc="3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qui</a:t>
            </a:r>
            <a:r>
              <a:rPr lang="fr-FR" sz="2000" spc="-5">
                <a:latin typeface="Arial"/>
                <a:cs typeface="Arial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l’outil informa</a:t>
            </a:r>
            <a:r>
              <a:rPr lang="fr-FR" sz="2000" spc="-1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ique</a:t>
            </a:r>
            <a:r>
              <a:rPr lang="fr-FR" sz="2000" spc="-30">
                <a:solidFill>
                  <a:srgbClr val="2A2C2C"/>
                </a:solidFill>
                <a:latin typeface="Arial"/>
                <a:cs typeface="Arial"/>
              </a:rPr>
              <a:t/>
            </a:r>
            <a:br>
              <a:rPr lang="fr-FR" sz="2000" spc="-30">
                <a:solidFill>
                  <a:srgbClr val="2A2C2C"/>
                </a:solidFill>
                <a:latin typeface="Arial"/>
                <a:cs typeface="Arial"/>
              </a:rPr>
            </a:b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est</a:t>
            </a:r>
            <a:r>
              <a:rPr lang="fr-FR" sz="2000" spc="-30">
                <a:solidFill>
                  <a:srgbClr val="2A2C2C"/>
                </a:solidFill>
                <a:latin typeface="Arial"/>
                <a:cs typeface="Arial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inac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es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ible.</a:t>
            </a:r>
            <a:endParaRPr lang="fr-FR"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3297" y="2657323"/>
            <a:ext cx="3897240" cy="257680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fr-FR"/>
              <a:t>5</a:t>
            </a:fld>
            <a:endParaRPr lang="fr-FR"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947738" y="1909219"/>
            <a:ext cx="103131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L</a:t>
            </a:r>
            <a:r>
              <a:rPr lang="fr-FR" sz="2400" b="0" cap="none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400" b="0" cap="none" spc="6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quest</a:t>
            </a:r>
            <a:r>
              <a:rPr lang="fr-FR" sz="2400" b="0" cap="none" spc="-10">
                <a:solidFill>
                  <a:srgbClr val="2A2C2C"/>
                </a:solidFill>
                <a:latin typeface="Arial"/>
                <a:cs typeface="Arial"/>
              </a:rPr>
              <a:t>i</a:t>
            </a: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on</a:t>
            </a:r>
            <a:r>
              <a:rPr lang="fr-FR" sz="2400" b="0" cap="none" spc="-10">
                <a:solidFill>
                  <a:srgbClr val="2A2C2C"/>
                </a:solidFill>
                <a:latin typeface="Arial"/>
                <a:cs typeface="Arial"/>
              </a:rPr>
              <a:t>n</a:t>
            </a: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400" b="0" cap="none" spc="-10">
                <a:solidFill>
                  <a:srgbClr val="2A2C2C"/>
                </a:solidFill>
                <a:latin typeface="Arial"/>
                <a:cs typeface="Arial"/>
              </a:rPr>
              <a:t>i</a:t>
            </a:r>
            <a:r>
              <a:rPr lang="fr-FR" sz="2400" b="0" cap="none">
                <a:solidFill>
                  <a:srgbClr val="2A2C2C"/>
                </a:solidFill>
                <a:latin typeface="Arial"/>
                <a:cs typeface="Arial"/>
              </a:rPr>
              <a:t>re</a:t>
            </a:r>
            <a:r>
              <a:rPr lang="fr-FR" sz="2400" b="0" cap="none" spc="10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pe</a:t>
            </a:r>
            <a:r>
              <a:rPr lang="fr-FR" sz="2400" b="0" cap="none" spc="-10">
                <a:solidFill>
                  <a:srgbClr val="2A2C2C"/>
                </a:solidFill>
                <a:latin typeface="Arial"/>
                <a:cs typeface="Arial"/>
              </a:rPr>
              <a:t>ut</a:t>
            </a:r>
            <a:r>
              <a:rPr lang="fr-FR" sz="2400" b="0" cap="none" spc="7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b="0" cap="none" spc="-15">
                <a:solidFill>
                  <a:srgbClr val="2A2C2C"/>
                </a:solidFill>
                <a:latin typeface="Arial"/>
                <a:cs typeface="Arial"/>
              </a:rPr>
              <a:t>êt</a:t>
            </a: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400" b="0" cap="none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400" b="0" cap="none" spc="5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b="0" cap="none">
                <a:solidFill>
                  <a:srgbClr val="2A2C2C"/>
                </a:solidFill>
                <a:latin typeface="Arial"/>
                <a:cs typeface="Arial"/>
              </a:rPr>
              <a:t>rem</a:t>
            </a:r>
            <a:r>
              <a:rPr lang="fr-FR" sz="2400" b="0" cap="none" spc="-5">
                <a:solidFill>
                  <a:srgbClr val="2A2C2C"/>
                </a:solidFill>
                <a:latin typeface="Arial"/>
                <a:cs typeface="Arial"/>
              </a:rPr>
              <a:t>p</a:t>
            </a:r>
            <a:r>
              <a:rPr lang="fr-FR" sz="2400" b="0" cap="none" spc="-10">
                <a:solidFill>
                  <a:srgbClr val="2A2C2C"/>
                </a:solidFill>
                <a:latin typeface="Arial"/>
                <a:cs typeface="Arial"/>
              </a:rPr>
              <a:t>l</a:t>
            </a:r>
            <a:r>
              <a:rPr lang="fr-FR" sz="2400" b="0" cap="none">
                <a:solidFill>
                  <a:srgbClr val="2A2C2C"/>
                </a:solidFill>
                <a:latin typeface="Arial"/>
                <a:cs typeface="Arial"/>
              </a:rPr>
              <a:t>i</a:t>
            </a:r>
            <a:r>
              <a:rPr lang="fr-FR" sz="2400" b="0" cap="none" spc="7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b="0" cap="none">
                <a:solidFill>
                  <a:srgbClr val="2A2C2C"/>
                </a:solidFill>
                <a:latin typeface="Arial"/>
                <a:cs typeface="Arial"/>
              </a:rPr>
              <a:t>sur</a:t>
            </a:r>
            <a:r>
              <a:rPr lang="fr-FR" sz="2400" b="0" cap="none" spc="9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cap="none" spc="-15">
                <a:solidFill>
                  <a:srgbClr val="007FAC"/>
                </a:solidFill>
              </a:rPr>
              <a:t>une</a:t>
            </a:r>
            <a:r>
              <a:rPr lang="fr-FR" sz="2400" cap="none" spc="5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400" cap="none" spc="-5">
                <a:solidFill>
                  <a:srgbClr val="007FAC"/>
                </a:solidFill>
              </a:rPr>
              <a:t>variét</a:t>
            </a:r>
            <a:r>
              <a:rPr lang="fr-FR" sz="2400" cap="none">
                <a:solidFill>
                  <a:srgbClr val="007FAC"/>
                </a:solidFill>
              </a:rPr>
              <a:t>é</a:t>
            </a:r>
            <a:r>
              <a:rPr lang="fr-FR" sz="2400" cap="none" spc="7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400" cap="none" spc="-15">
                <a:solidFill>
                  <a:srgbClr val="007FAC"/>
                </a:solidFill>
              </a:rPr>
              <a:t>de</a:t>
            </a:r>
            <a:r>
              <a:rPr lang="fr-FR" sz="2400" cap="none" spc="6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400" cap="none" spc="-20">
                <a:solidFill>
                  <a:srgbClr val="007FAC"/>
                </a:solidFill>
              </a:rPr>
              <a:t>sup</a:t>
            </a:r>
            <a:r>
              <a:rPr lang="fr-FR" sz="2400" cap="none" spc="-25">
                <a:solidFill>
                  <a:srgbClr val="007FAC"/>
                </a:solidFill>
              </a:rPr>
              <a:t>p</a:t>
            </a:r>
            <a:r>
              <a:rPr lang="fr-FR" sz="2400" cap="none">
                <a:solidFill>
                  <a:srgbClr val="007FAC"/>
                </a:solidFill>
              </a:rPr>
              <a:t>ort</a:t>
            </a:r>
            <a:r>
              <a:rPr lang="fr-FR" sz="2400" cap="none" spc="5">
                <a:solidFill>
                  <a:srgbClr val="007FAC"/>
                </a:solidFill>
              </a:rPr>
              <a:t>s</a:t>
            </a:r>
            <a:r>
              <a:rPr lang="fr-FR" sz="2400" b="0" cap="none" spc="-1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400" cap="none">
              <a:latin typeface="Arial"/>
              <a:cs typeface="Arial"/>
            </a:endParaRPr>
          </a:p>
        </p:txBody>
      </p:sp>
      <p:pic>
        <p:nvPicPr>
          <p:cNvPr id="9" name="Image 8" descr="Une image contenant moniteur, dessin, signe&#10;&#10;Description générée automatiquement">
            <a:extLst>
              <a:ext uri="{FF2B5EF4-FFF2-40B4-BE49-F238E27FC236}">
                <a16:creationId xmlns:a16="http://schemas.microsoft.com/office/drawing/2014/main" xmlns="" id="{8528C77F-31ED-4DE4-1134-3B40709F4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714" y="4325143"/>
            <a:ext cx="1541185" cy="603393"/>
          </a:xfrm>
          <a:prstGeom prst="rect">
            <a:avLst/>
          </a:prstGeom>
        </p:spPr>
      </p:pic>
      <p:pic>
        <p:nvPicPr>
          <p:cNvPr id="10" name="Image 9" descr="Une image contenant moniteur, dessin, signe&#10;&#10;Description générée automatiquement">
            <a:extLst>
              <a:ext uri="{FF2B5EF4-FFF2-40B4-BE49-F238E27FC236}">
                <a16:creationId xmlns:a16="http://schemas.microsoft.com/office/drawing/2014/main" xmlns="" id="{DDA1535B-2A0E-7740-98D3-45F0CBFB92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255" y="4338342"/>
            <a:ext cx="1630016" cy="592335"/>
          </a:xfrm>
          <a:prstGeom prst="rect">
            <a:avLst/>
          </a:prstGeom>
        </p:spPr>
      </p:pic>
      <p:pic>
        <p:nvPicPr>
          <p:cNvPr id="11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9815749-DA08-8E97-85B9-544744CCCD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40" y="5382785"/>
            <a:ext cx="2041856" cy="69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xmlns="" id="{241DD28A-D8DA-1EAC-9A5B-371715A558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380" r="92989">
                        <a14:foregroundMark x1="33395" y1="80690" x2="42989" y2="79310"/>
                        <a14:foregroundMark x1="57011" y1="76897" x2="66605" y2="84138"/>
                        <a14:foregroundMark x1="42251" y1="67586" x2="35793" y2="68621"/>
                        <a14:foregroundMark x1="18635" y1="70000" x2="12915" y2="73448"/>
                        <a14:foregroundMark x1="39668" y1="67586" x2="44834" y2="73448"/>
                        <a14:foregroundMark x1="80812" y1="67586" x2="91144" y2="86552"/>
                        <a14:foregroundMark x1="11439" y1="35172" x2="11439" y2="35172"/>
                        <a14:foregroundMark x1="17897" y1="33793" x2="17897" y2="33793"/>
                        <a14:foregroundMark x1="31365" y1="37586" x2="31365" y2="37586"/>
                        <a14:foregroundMark x1="55720" y1="38621" x2="55720" y2="38621"/>
                        <a14:foregroundMark x1="78782" y1="40000" x2="78782" y2="40000"/>
                        <a14:foregroundMark x1="80258" y1="37586" x2="80258" y2="37586"/>
                        <a14:foregroundMark x1="79520" y1="37586" x2="79520" y2="3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220" b="-3947"/>
          <a:stretch/>
        </p:blipFill>
        <p:spPr>
          <a:xfrm>
            <a:off x="3406710" y="5382785"/>
            <a:ext cx="1213812" cy="69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lang="fr-FR"/>
              <a:pPr marL="25400"/>
              <a:t>6</a:t>
            </a:fld>
            <a:endParaRPr lang="fr-FR"/>
          </a:p>
        </p:txBody>
      </p:sp>
      <p:sp>
        <p:nvSpPr>
          <p:cNvPr id="7" name="object 10"/>
          <p:cNvSpPr txBox="1">
            <a:spLocks/>
          </p:cNvSpPr>
          <p:nvPr/>
        </p:nvSpPr>
        <p:spPr>
          <a:xfrm>
            <a:off x="790137" y="1922878"/>
            <a:ext cx="1061172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kern="0">
                <a:solidFill>
                  <a:srgbClr val="2A2C2C"/>
                </a:solidFill>
                <a:latin typeface="Arial"/>
                <a:cs typeface="Arial"/>
              </a:rPr>
              <a:t>Le</a:t>
            </a:r>
            <a:r>
              <a:rPr lang="fr-FR" sz="2400" kern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kern="0">
                <a:solidFill>
                  <a:srgbClr val="2A2C2C"/>
                </a:solidFill>
                <a:latin typeface="Arial"/>
                <a:cs typeface="Arial"/>
              </a:rPr>
              <a:t>questionnaire</a:t>
            </a:r>
            <a:r>
              <a:rPr lang="fr-FR" sz="2400" kern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kern="0">
                <a:solidFill>
                  <a:srgbClr val="2A2C2C"/>
                </a:solidFill>
                <a:latin typeface="Arial"/>
                <a:cs typeface="Arial"/>
              </a:rPr>
              <a:t>est</a:t>
            </a:r>
            <a:r>
              <a:rPr lang="fr-FR" sz="2400" kern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400" b="1" kern="0">
                <a:solidFill>
                  <a:srgbClr val="007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 et simple à remplir</a:t>
            </a:r>
            <a:r>
              <a:rPr lang="fr-FR" sz="2400" kern="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9175831" y="2852166"/>
            <a:ext cx="1799715" cy="1787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  <p:sp>
        <p:nvSpPr>
          <p:cNvPr id="10" name="object 6"/>
          <p:cNvSpPr/>
          <p:nvPr/>
        </p:nvSpPr>
        <p:spPr>
          <a:xfrm>
            <a:off x="5600661" y="2905377"/>
            <a:ext cx="1650235" cy="1681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  <p:sp>
        <p:nvSpPr>
          <p:cNvPr id="11" name="object 7"/>
          <p:cNvSpPr txBox="1"/>
          <p:nvPr/>
        </p:nvSpPr>
        <p:spPr>
          <a:xfrm>
            <a:off x="1200365" y="5042510"/>
            <a:ext cx="282003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On</a:t>
            </a:r>
            <a:r>
              <a:rPr lang="fr-FR" sz="2000" spc="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peu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l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emplir</a:t>
            </a:r>
            <a:endParaRPr lang="fr-FR"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en</a:t>
            </a:r>
            <a:r>
              <a:rPr lang="fr-FR" sz="2000" spc="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b="1" spc="-5" dirty="0">
                <a:solidFill>
                  <a:srgbClr val="0C4099"/>
                </a:solidFill>
                <a:latin typeface="Arial"/>
                <a:cs typeface="Arial"/>
              </a:rPr>
              <a:t>mo</a:t>
            </a:r>
            <a:r>
              <a:rPr lang="fr-FR" sz="2000" b="1" spc="-15" dirty="0">
                <a:solidFill>
                  <a:srgbClr val="0C4099"/>
                </a:solidFill>
                <a:latin typeface="Arial"/>
                <a:cs typeface="Arial"/>
              </a:rPr>
              <a:t>i</a:t>
            </a:r>
            <a:r>
              <a:rPr lang="fr-FR" sz="2000" b="1" dirty="0">
                <a:solidFill>
                  <a:srgbClr val="0C4099"/>
                </a:solidFill>
                <a:latin typeface="Arial"/>
                <a:cs typeface="Arial"/>
              </a:rPr>
              <a:t>ns</a:t>
            </a:r>
            <a:r>
              <a:rPr lang="fr-FR" sz="2000" b="1" spc="55" dirty="0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000" b="1" dirty="0">
                <a:solidFill>
                  <a:srgbClr val="0C4099"/>
                </a:solidFill>
                <a:latin typeface="Arial"/>
                <a:cs typeface="Arial"/>
              </a:rPr>
              <a:t>de</a:t>
            </a:r>
            <a:r>
              <a:rPr lang="fr-FR" sz="2000" b="1" spc="35" dirty="0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000" b="1" dirty="0" smtClean="0">
                <a:solidFill>
                  <a:srgbClr val="0C4099"/>
                </a:solidFill>
                <a:latin typeface="Arial"/>
                <a:cs typeface="Arial"/>
              </a:rPr>
              <a:t>5</a:t>
            </a:r>
            <a:r>
              <a:rPr lang="fr-FR" sz="2000" b="1" spc="55" dirty="0" smtClean="0">
                <a:solidFill>
                  <a:srgbClr val="0C4099"/>
                </a:solidFill>
                <a:latin typeface="Times New Roman"/>
                <a:cs typeface="Times New Roman"/>
              </a:rPr>
              <a:t> </a:t>
            </a:r>
            <a:r>
              <a:rPr lang="fr-FR" sz="2000" b="1" spc="-10" dirty="0">
                <a:solidFill>
                  <a:srgbClr val="0C4099"/>
                </a:solidFill>
                <a:latin typeface="Arial"/>
                <a:cs typeface="Arial"/>
              </a:rPr>
              <a:t>m</a:t>
            </a:r>
            <a:r>
              <a:rPr lang="fr-FR" sz="2000" b="1" dirty="0">
                <a:solidFill>
                  <a:srgbClr val="0C4099"/>
                </a:solidFill>
                <a:latin typeface="Arial"/>
                <a:cs typeface="Arial"/>
              </a:rPr>
              <a:t>inutes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4592148" y="4875798"/>
            <a:ext cx="3667125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Il</a:t>
            </a:r>
            <a:r>
              <a:rPr lang="fr-FR" sz="2000" spc="4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o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ntien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2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des questions</a:t>
            </a:r>
            <a:endParaRPr lang="fr-FR"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3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de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4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sous-questions</a:t>
            </a:r>
            <a:r>
              <a:rPr lang="fr-FR" sz="2000" spc="2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lon</a:t>
            </a:r>
            <a:endParaRPr lang="fr-FR"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le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4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par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our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1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d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4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soin.</a:t>
            </a:r>
            <a:endParaRPr lang="fr-FR" sz="2000">
              <a:latin typeface="Arial"/>
              <a:cs typeface="Arial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8555815" y="5042510"/>
            <a:ext cx="3039745" cy="65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165" marR="5080" indent="-419100">
              <a:lnSpc>
                <a:spcPct val="110000"/>
              </a:lnSpc>
            </a:pP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Il</a:t>
            </a:r>
            <a:r>
              <a:rPr lang="fr-FR" sz="2000" spc="4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3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é</a:t>
            </a:r>
            <a:r>
              <a:rPr lang="fr-FR" sz="2000" spc="5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rit</a:t>
            </a:r>
            <a:r>
              <a:rPr lang="fr-FR" sz="2000" spc="2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n</a:t>
            </a:r>
            <a:r>
              <a:rPr lang="fr-FR" sz="2000" spc="55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“F</a:t>
            </a:r>
            <a:r>
              <a:rPr lang="fr-FR" sz="2000" b="1" spc="5">
                <a:solidFill>
                  <a:srgbClr val="0C4099"/>
                </a:solidFill>
                <a:latin typeface="Arial"/>
                <a:cs typeface="Arial"/>
              </a:rPr>
              <a:t>a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ci</a:t>
            </a:r>
            <a:r>
              <a:rPr lang="fr-FR" sz="2000" b="1" spc="-10">
                <a:solidFill>
                  <a:srgbClr val="0C4099"/>
                </a:solidFill>
                <a:latin typeface="Arial"/>
                <a:cs typeface="Arial"/>
              </a:rPr>
              <a:t>l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e</a:t>
            </a:r>
            <a:r>
              <a:rPr lang="fr-FR" sz="2000" b="1" spc="-30">
                <a:solidFill>
                  <a:srgbClr val="0C4099"/>
                </a:solidFill>
                <a:latin typeface="Arial"/>
                <a:cs typeface="Arial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à</a:t>
            </a:r>
            <a:r>
              <a:rPr lang="fr-FR" sz="2000" b="1" spc="-15">
                <a:solidFill>
                  <a:srgbClr val="0C4099"/>
                </a:solidFill>
                <a:latin typeface="Arial"/>
                <a:cs typeface="Arial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l</a:t>
            </a:r>
            <a:r>
              <a:rPr lang="fr-FR" sz="2000" b="1" spc="-10">
                <a:solidFill>
                  <a:srgbClr val="0C4099"/>
                </a:solidFill>
                <a:latin typeface="Arial"/>
                <a:cs typeface="Arial"/>
              </a:rPr>
              <a:t>i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re et</a:t>
            </a:r>
            <a:r>
              <a:rPr lang="fr-FR" sz="2000" b="1" spc="-15">
                <a:solidFill>
                  <a:srgbClr val="0C4099"/>
                </a:solidFill>
                <a:latin typeface="Arial"/>
                <a:cs typeface="Arial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à</a:t>
            </a:r>
            <a:r>
              <a:rPr lang="fr-FR" sz="2000" b="1" spc="-15">
                <a:solidFill>
                  <a:srgbClr val="0C4099"/>
                </a:solidFill>
                <a:latin typeface="Arial"/>
                <a:cs typeface="Arial"/>
              </a:rPr>
              <a:t> </a:t>
            </a:r>
            <a:r>
              <a:rPr lang="fr-FR" sz="2000" b="1">
                <a:solidFill>
                  <a:srgbClr val="0C4099"/>
                </a:solidFill>
                <a:latin typeface="Arial"/>
                <a:cs typeface="Arial"/>
              </a:rPr>
              <a:t>comprendre</a:t>
            </a:r>
            <a:r>
              <a:rPr lang="fr-FR" sz="2000" b="1" spc="10">
                <a:solidFill>
                  <a:srgbClr val="0C4099"/>
                </a:solidFill>
                <a:latin typeface="Arial"/>
                <a:cs typeface="Arial"/>
              </a:rPr>
              <a:t>”</a:t>
            </a:r>
            <a:r>
              <a:rPr lang="fr-FR" sz="200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000">
              <a:latin typeface="Arial"/>
              <a:cs typeface="Arial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E4276FA-E063-57BC-D7FA-8F8DE3F395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3154">
            <a:off x="869872" y="2713369"/>
            <a:ext cx="1545415" cy="2186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D89295CA-A052-488B-9B9A-A90B71F9F518}"/>
              </a:ext>
            </a:extLst>
          </p:cNvPr>
          <p:cNvSpPr/>
          <p:nvPr/>
        </p:nvSpPr>
        <p:spPr>
          <a:xfrm>
            <a:off x="2087717" y="3120272"/>
            <a:ext cx="1559506" cy="1559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bject 5"/>
          <p:cNvSpPr/>
          <p:nvPr/>
        </p:nvSpPr>
        <p:spPr>
          <a:xfrm>
            <a:off x="2060287" y="2905376"/>
            <a:ext cx="1615439" cy="1802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74360" y="1893588"/>
            <a:ext cx="11158316" cy="235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D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es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donné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m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obili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atr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i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ces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qui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ne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o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n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p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individualis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é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es,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donc</a:t>
            </a:r>
            <a:r>
              <a:rPr lang="fr-FR" sz="2000" spc="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b="1" spc="-5" dirty="0">
                <a:solidFill>
                  <a:srgbClr val="007FAC"/>
                </a:solidFill>
                <a:latin typeface="Arial"/>
                <a:cs typeface="Arial"/>
              </a:rPr>
              <a:t>no</a:t>
            </a:r>
            <a:r>
              <a:rPr lang="fr-FR" sz="2000" b="1" dirty="0">
                <a:solidFill>
                  <a:srgbClr val="007FAC"/>
                </a:solidFill>
                <a:latin typeface="Arial"/>
                <a:cs typeface="Arial"/>
              </a:rPr>
              <a:t>n</a:t>
            </a:r>
            <a:r>
              <a:rPr lang="fr-FR" sz="2000" b="1" spc="50" dirty="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000" b="1" spc="-5" dirty="0">
                <a:solidFill>
                  <a:srgbClr val="007FAC"/>
                </a:solidFill>
                <a:latin typeface="Arial"/>
                <a:cs typeface="Arial"/>
              </a:rPr>
              <a:t>stig</a:t>
            </a:r>
            <a:r>
              <a:rPr lang="fr-FR" sz="2000" b="1" spc="-15" dirty="0">
                <a:solidFill>
                  <a:srgbClr val="007FAC"/>
                </a:solidFill>
                <a:latin typeface="Arial"/>
                <a:cs typeface="Arial"/>
              </a:rPr>
              <a:t>m</a:t>
            </a:r>
            <a:r>
              <a:rPr lang="fr-FR" sz="2000" b="1" spc="-5" dirty="0">
                <a:solidFill>
                  <a:srgbClr val="007FAC"/>
                </a:solidFill>
                <a:latin typeface="Arial"/>
                <a:cs typeface="Arial"/>
              </a:rPr>
              <a:t>atisan</a:t>
            </a:r>
            <a:r>
              <a:rPr lang="fr-FR" sz="2000" b="1" spc="-10" dirty="0">
                <a:solidFill>
                  <a:srgbClr val="007FAC"/>
                </a:solidFill>
                <a:latin typeface="Arial"/>
                <a:cs typeface="Arial"/>
              </a:rPr>
              <a:t>t</a:t>
            </a:r>
            <a:r>
              <a:rPr lang="fr-FR" sz="2000" b="1" spc="-5" dirty="0">
                <a:solidFill>
                  <a:srgbClr val="007FAC"/>
                </a:solidFill>
                <a:latin typeface="Arial"/>
                <a:cs typeface="Arial"/>
              </a:rPr>
              <a:t>e</a:t>
            </a:r>
            <a:r>
              <a:rPr lang="fr-FR" sz="2000" b="1" spc="-10" dirty="0">
                <a:solidFill>
                  <a:srgbClr val="007FAC"/>
                </a:solidFill>
                <a:latin typeface="Arial"/>
                <a:cs typeface="Arial"/>
              </a:rPr>
              <a:t>s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fr-FR" sz="2000" spc="-5" dirty="0">
              <a:solidFill>
                <a:srgbClr val="2A2C2C"/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D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es</a:t>
            </a:r>
            <a:r>
              <a:rPr lang="fr-FR" sz="2000" spc="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d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o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nnée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1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qui</a:t>
            </a:r>
            <a:r>
              <a:rPr lang="fr-FR" sz="2000" spc="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p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euven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perme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-2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1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d’</a:t>
            </a:r>
            <a:r>
              <a:rPr lang="fr-FR" sz="2000" b="1" spc="-5" dirty="0">
                <a:solidFill>
                  <a:srgbClr val="007FAC"/>
                </a:solidFill>
                <a:latin typeface="Arial"/>
                <a:cs typeface="Arial"/>
              </a:rPr>
              <a:t>organiser un dialogue avec les acteurs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du soin et de l’accompagnement,</a:t>
            </a:r>
            <a:r>
              <a:rPr lang="fr-FR" sz="2000" spc="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po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u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spc="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b="1" spc="-5" dirty="0">
                <a:solidFill>
                  <a:srgbClr val="007FAC"/>
                </a:solidFill>
                <a:latin typeface="Arial"/>
                <a:cs typeface="Arial"/>
              </a:rPr>
              <a:t>réfléchir à la  mise  en  œuvre  d’actions  de  progrès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"/>
              </a:spcBef>
              <a:buFont typeface="Wingdings" panose="05000000000000000000" pitchFamily="2" charset="2"/>
              <a:buChar char="Ø"/>
            </a:pPr>
            <a:endParaRPr lang="fr-FR" sz="200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Un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d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re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de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dialog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u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à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cré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-120" dirty="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,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o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i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d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n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l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cad</a:t>
            </a:r>
            <a:r>
              <a:rPr lang="fr-FR" sz="2000" spc="-15" dirty="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-20" dirty="0">
                <a:solidFill>
                  <a:srgbClr val="2A2C2C"/>
                </a:solidFill>
                <a:latin typeface="Arial"/>
                <a:cs typeface="Arial"/>
              </a:rPr>
              <a:t>x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istan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(</a:t>
            </a:r>
            <a:r>
              <a:rPr lang="fr-FR" sz="2000" spc="5" dirty="0" smtClean="0">
                <a:solidFill>
                  <a:srgbClr val="2A2C2C"/>
                </a:solidFill>
                <a:latin typeface="Arial"/>
                <a:cs typeface="Arial"/>
              </a:rPr>
              <a:t>CP</a:t>
            </a:r>
            <a:r>
              <a:rPr lang="fr-FR" sz="2000" dirty="0" smtClean="0">
                <a:solidFill>
                  <a:srgbClr val="2A2C2C"/>
                </a:solidFill>
                <a:latin typeface="Arial"/>
                <a:cs typeface="Arial"/>
              </a:rPr>
              <a:t>TS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,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LS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-2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spc="-20" dirty="0">
                <a:solidFill>
                  <a:srgbClr val="2A2C2C"/>
                </a:solidFill>
                <a:latin typeface="Arial"/>
                <a:cs typeface="Arial"/>
              </a:rPr>
              <a:t>.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),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soit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en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créa</a:t>
            </a:r>
            <a:r>
              <a:rPr lang="fr-FR" sz="2000" spc="-10" dirty="0">
                <a:solidFill>
                  <a:srgbClr val="2A2C2C"/>
                </a:solidFill>
                <a:latin typeface="Arial"/>
                <a:cs typeface="Arial"/>
              </a:rPr>
              <a:t>n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1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un</a:t>
            </a:r>
            <a:r>
              <a:rPr lang="fr-FR" sz="2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g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r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oup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de</a:t>
            </a:r>
            <a:r>
              <a:rPr lang="fr-FR" sz="2000" spc="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travail</a:t>
            </a:r>
            <a:r>
              <a:rPr lang="fr-FR" sz="2000" spc="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ad-hoc</a:t>
            </a:r>
            <a:r>
              <a:rPr lang="fr-FR" sz="2000" spc="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ave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spc="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le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c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teurs</a:t>
            </a:r>
            <a:r>
              <a:rPr lang="fr-FR" sz="2000" spc="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de</a:t>
            </a:r>
            <a:r>
              <a:rPr lang="fr-FR" sz="2000" spc="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l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000" spc="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a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nt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é</a:t>
            </a:r>
            <a:r>
              <a:rPr lang="fr-FR" sz="2000" spc="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sur</a:t>
            </a:r>
            <a:r>
              <a:rPr lang="fr-FR" sz="2000" spc="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spc="-5" dirty="0">
                <a:solidFill>
                  <a:srgbClr val="2A2C2C"/>
                </a:solidFill>
                <a:latin typeface="Arial"/>
                <a:cs typeface="Arial"/>
              </a:rPr>
              <a:t>l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spc="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territoir</a:t>
            </a:r>
            <a:r>
              <a:rPr lang="fr-FR" sz="2000" spc="5" dirty="0">
                <a:solidFill>
                  <a:srgbClr val="2A2C2C"/>
                </a:solidFill>
                <a:latin typeface="Arial"/>
                <a:cs typeface="Arial"/>
              </a:rPr>
              <a:t>e</a:t>
            </a:r>
            <a:r>
              <a:rPr lang="fr-FR" sz="2000" dirty="0">
                <a:solidFill>
                  <a:srgbClr val="2A2C2C"/>
                </a:solidFill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780711" y="4896100"/>
            <a:ext cx="8572500" cy="91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 indent="-635">
              <a:lnSpc>
                <a:spcPct val="110000"/>
              </a:lnSpc>
            </a:pPr>
            <a:r>
              <a:rPr lang="fr-FR" sz="2800" b="1" spc="-15">
                <a:solidFill>
                  <a:srgbClr val="007FAC"/>
                </a:solidFill>
                <a:latin typeface="Arial"/>
                <a:cs typeface="Arial"/>
              </a:rPr>
              <a:t>D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évelopper</a:t>
            </a:r>
            <a:r>
              <a:rPr lang="fr-FR" sz="2800" b="1" spc="19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des</a:t>
            </a:r>
            <a:r>
              <a:rPr lang="fr-FR" sz="2800" b="1" spc="19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p</a:t>
            </a:r>
            <a:r>
              <a:rPr lang="fr-FR" sz="2800" b="1" spc="-20">
                <a:solidFill>
                  <a:srgbClr val="007FAC"/>
                </a:solidFill>
                <a:latin typeface="Arial"/>
                <a:cs typeface="Arial"/>
              </a:rPr>
              <a:t>l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an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s</a:t>
            </a:r>
            <a:r>
              <a:rPr lang="fr-FR" sz="2800" b="1" spc="20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d</a:t>
            </a:r>
            <a:r>
              <a:rPr lang="fr-FR" sz="2800" b="1" spc="-20">
                <a:solidFill>
                  <a:srgbClr val="007FAC"/>
                </a:solidFill>
                <a:latin typeface="Arial"/>
                <a:cs typeface="Arial"/>
              </a:rPr>
              <a:t>’</a:t>
            </a:r>
            <a:r>
              <a:rPr lang="fr-FR" sz="2800" b="1" spc="-10">
                <a:solidFill>
                  <a:srgbClr val="007FAC"/>
                </a:solidFill>
                <a:latin typeface="Arial"/>
                <a:cs typeface="Arial"/>
              </a:rPr>
              <a:t>a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ctions</a:t>
            </a:r>
            <a:r>
              <a:rPr lang="fr-FR" sz="2800" b="1" spc="125">
                <a:solidFill>
                  <a:srgbClr val="007FAC"/>
                </a:solidFill>
                <a:latin typeface="Arial"/>
                <a:cs typeface="Arial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d’a</a:t>
            </a:r>
            <a:r>
              <a:rPr lang="fr-FR" sz="2800" b="1" spc="-25">
                <a:solidFill>
                  <a:srgbClr val="007FAC"/>
                </a:solidFill>
                <a:latin typeface="Arial"/>
                <a:cs typeface="Arial"/>
              </a:rPr>
              <a:t>m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él</a:t>
            </a:r>
            <a:r>
              <a:rPr lang="fr-FR" sz="2800" b="1" spc="-10">
                <a:solidFill>
                  <a:srgbClr val="007FAC"/>
                </a:solidFill>
                <a:latin typeface="Arial"/>
                <a:cs typeface="Arial"/>
              </a:rPr>
              <a:t>i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or</a:t>
            </a:r>
            <a:r>
              <a:rPr lang="fr-FR" sz="2800" b="1" spc="-10">
                <a:solidFill>
                  <a:srgbClr val="007FAC"/>
                </a:solidFill>
                <a:latin typeface="Arial"/>
                <a:cs typeface="Arial"/>
              </a:rPr>
              <a:t>a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tion</a:t>
            </a:r>
            <a:r>
              <a:rPr lang="fr-FR" sz="2800" b="1" spc="125">
                <a:solidFill>
                  <a:srgbClr val="007FAC"/>
                </a:solidFill>
                <a:latin typeface="Arial"/>
                <a:cs typeface="Arial"/>
              </a:rPr>
              <a:t> 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d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e</a:t>
            </a:r>
            <a:r>
              <a:rPr lang="fr-FR" sz="2800" b="1" spc="18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l</a:t>
            </a:r>
            <a:r>
              <a:rPr lang="fr-FR" sz="2800" b="1" spc="-10">
                <a:solidFill>
                  <a:srgbClr val="007FAC"/>
                </a:solidFill>
                <a:latin typeface="Arial"/>
                <a:cs typeface="Arial"/>
              </a:rPr>
              <a:t>’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a</a:t>
            </a:r>
            <a:r>
              <a:rPr lang="fr-FR" sz="2800" b="1" spc="-10">
                <a:solidFill>
                  <a:srgbClr val="007FAC"/>
                </a:solidFill>
                <a:latin typeface="Arial"/>
                <a:cs typeface="Arial"/>
              </a:rPr>
              <a:t>c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cès</a:t>
            </a:r>
            <a:r>
              <a:rPr lang="fr-FR" sz="2800" b="1" spc="135">
                <a:solidFill>
                  <a:srgbClr val="007FAC"/>
                </a:solidFill>
                <a:latin typeface="Arial"/>
                <a:cs typeface="Arial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à</a:t>
            </a:r>
            <a:r>
              <a:rPr lang="fr-FR" sz="2800" b="1" spc="18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l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a</a:t>
            </a:r>
            <a:r>
              <a:rPr lang="fr-FR" sz="2800" b="1" spc="17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sant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é</a:t>
            </a:r>
            <a:r>
              <a:rPr lang="fr-FR" sz="2800" b="1" spc="19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en</a:t>
            </a:r>
            <a:r>
              <a:rPr lang="fr-FR" sz="2800" b="1" spc="18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l</a:t>
            </a:r>
            <a:r>
              <a:rPr lang="fr-FR" sz="2800" b="1" spc="-25">
                <a:solidFill>
                  <a:srgbClr val="007FAC"/>
                </a:solidFill>
                <a:latin typeface="Arial"/>
                <a:cs typeface="Arial"/>
              </a:rPr>
              <a:t>i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a</a:t>
            </a:r>
            <a:r>
              <a:rPr lang="fr-FR" sz="2800" b="1" spc="-20">
                <a:solidFill>
                  <a:srgbClr val="007FAC"/>
                </a:solidFill>
                <a:latin typeface="Arial"/>
                <a:cs typeface="Arial"/>
              </a:rPr>
              <a:t>i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son</a:t>
            </a:r>
            <a:r>
              <a:rPr lang="fr-FR" sz="2800" b="1" spc="-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é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t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roit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e</a:t>
            </a:r>
            <a:r>
              <a:rPr lang="fr-FR" sz="2800" b="1" spc="20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a</a:t>
            </a:r>
            <a:r>
              <a:rPr lang="fr-FR" sz="2800" b="1" spc="-25">
                <a:solidFill>
                  <a:srgbClr val="007FAC"/>
                </a:solidFill>
                <a:latin typeface="Arial"/>
                <a:cs typeface="Arial"/>
              </a:rPr>
              <a:t>v</a:t>
            </a:r>
            <a:r>
              <a:rPr lang="fr-FR" sz="2800" b="1" spc="-5">
                <a:solidFill>
                  <a:srgbClr val="007FAC"/>
                </a:solidFill>
                <a:latin typeface="Arial"/>
                <a:cs typeface="Arial"/>
              </a:rPr>
              <a:t>e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c</a:t>
            </a:r>
            <a:r>
              <a:rPr lang="fr-FR" sz="2800" b="1" spc="6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les</a:t>
            </a:r>
            <a:r>
              <a:rPr lang="fr-FR" sz="2800" b="1" spc="-35">
                <a:solidFill>
                  <a:srgbClr val="007FAC"/>
                </a:solidFill>
                <a:latin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7FAC"/>
                </a:solidFill>
                <a:latin typeface="Arial"/>
                <a:cs typeface="Arial"/>
              </a:rPr>
              <a:t>ARS.</a:t>
            </a:r>
            <a:endParaRPr lang="fr-FR" sz="2800">
              <a:latin typeface="Arial"/>
              <a:cs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82CF740-75C4-ADB7-3BF4-CE6E6EAE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1957" l="3552" r="96721">
                        <a14:foregroundMark x1="21858" y1="27346" x2="10929" y2="60858"/>
                        <a14:foregroundMark x1="10929" y1="60858" x2="32514" y2="85255"/>
                        <a14:foregroundMark x1="32514" y1="85255" x2="50546" y2="87131"/>
                        <a14:foregroundMark x1="43989" y1="93029" x2="43989" y2="93029"/>
                        <a14:foregroundMark x1="12022" y1="72386" x2="12022" y2="72386"/>
                        <a14:foregroundMark x1="7923" y1="58177" x2="7923" y2="58177"/>
                        <a14:foregroundMark x1="4098" y1="54692" x2="4098" y2="54692"/>
                        <a14:foregroundMark x1="91530" y1="29223" x2="91530" y2="29223"/>
                        <a14:foregroundMark x1="96721" y1="28150" x2="96721" y2="28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75" y="4503346"/>
            <a:ext cx="1518766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xmlns="" id="{D796E711-A180-9B03-B6CA-DBEA828EE680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38535" y="4381366"/>
            <a:ext cx="787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-15" dirty="0" smtClean="0">
                <a:solidFill>
                  <a:srgbClr val="007FAC"/>
                </a:solidFill>
                <a:latin typeface="Arial"/>
                <a:cs typeface="Arial"/>
              </a:rPr>
              <a:t>handifaction</a:t>
            </a:r>
            <a:r>
              <a:rPr lang="fr-FR" sz="3600" b="1" spc="-15" dirty="0" smtClean="0">
                <a:solidFill>
                  <a:srgbClr val="3BA9C3"/>
                </a:solidFill>
                <a:latin typeface="Arial"/>
                <a:cs typeface="Arial"/>
              </a:rPr>
              <a:t>.</a:t>
            </a:r>
            <a:r>
              <a:rPr lang="fr-FR" sz="3600" b="1" spc="-15" dirty="0" smtClean="0">
                <a:solidFill>
                  <a:srgbClr val="007FAC"/>
                </a:solidFill>
                <a:latin typeface="Arial"/>
                <a:cs typeface="Arial"/>
              </a:rPr>
              <a:t>cramif</a:t>
            </a:r>
            <a:r>
              <a:rPr lang="fr-FR" sz="2400" b="1" spc="-15" dirty="0" smtClean="0">
                <a:solidFill>
                  <a:srgbClr val="3BA9C3"/>
                </a:solidFill>
                <a:latin typeface="Arial"/>
                <a:cs typeface="Arial"/>
              </a:rPr>
              <a:t>@assurance-maladie.fr</a:t>
            </a:r>
            <a:endParaRPr lang="fr-FR" sz="3200" b="1" spc="-15" dirty="0">
              <a:solidFill>
                <a:srgbClr val="3BA9C3"/>
              </a:solidFill>
              <a:latin typeface="Arial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6EB765-E8AA-1187-8848-F0EEBF02A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0" y="2411596"/>
            <a:ext cx="3637193" cy="34159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33070C5-9CE0-A0E0-4BC3-64E59C329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00" y="5754871"/>
            <a:ext cx="3637193" cy="1113785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B316D740-25C3-0BC3-55E3-C7B130471FDB}"/>
              </a:ext>
            </a:extLst>
          </p:cNvPr>
          <p:cNvSpPr txBox="1"/>
          <p:nvPr/>
        </p:nvSpPr>
        <p:spPr>
          <a:xfrm>
            <a:off x="3864001" y="2282475"/>
            <a:ext cx="7734030" cy="81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 indent="-635" algn="ctr">
              <a:lnSpc>
                <a:spcPct val="110000"/>
              </a:lnSpc>
            </a:pPr>
            <a:r>
              <a:rPr lang="fr-FR" sz="2400" spc="-15" dirty="0">
                <a:solidFill>
                  <a:srgbClr val="000000"/>
                </a:solidFill>
                <a:latin typeface="Arial"/>
                <a:cs typeface="Arial"/>
              </a:rPr>
              <a:t>Pour toute demande de </a:t>
            </a:r>
            <a:r>
              <a:rPr lang="fr-FR" sz="2400" spc="-15" dirty="0" smtClean="0">
                <a:solidFill>
                  <a:srgbClr val="000000"/>
                </a:solidFill>
                <a:latin typeface="Arial"/>
                <a:cs typeface="Arial"/>
              </a:rPr>
              <a:t>renseignements, de résultats </a:t>
            </a:r>
            <a:endParaRPr lang="fr-FR" sz="2400" spc="-1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7620" indent="-635" algn="ctr">
              <a:lnSpc>
                <a:spcPct val="110000"/>
              </a:lnSpc>
            </a:pPr>
            <a:r>
              <a:rPr lang="fr-FR" sz="2400" spc="-15" dirty="0">
                <a:solidFill>
                  <a:srgbClr val="000000"/>
                </a:solidFill>
                <a:latin typeface="Arial"/>
                <a:cs typeface="Arial"/>
              </a:rPr>
              <a:t>ou d’études spécifiques</a:t>
            </a:r>
            <a:endParaRPr lang="fr-FR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xmlns="" id="{1D4C5D4F-9CDB-E55C-6572-0667475D3B41}"/>
              </a:ext>
            </a:extLst>
          </p:cNvPr>
          <p:cNvSpPr/>
          <p:nvPr/>
        </p:nvSpPr>
        <p:spPr>
          <a:xfrm>
            <a:off x="7449123" y="3228975"/>
            <a:ext cx="857250" cy="107730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375BCFA1-D7D3-CBC7-9885-9155EA638F2F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1_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Handifaction -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34089B81B0D44AF865DF0CC812600" ma:contentTypeVersion="11" ma:contentTypeDescription="Crée un document." ma:contentTypeScope="" ma:versionID="6f5beac8fd1284aa4168b4c3811adbe5">
  <xsd:schema xmlns:xsd="http://www.w3.org/2001/XMLSchema" xmlns:xs="http://www.w3.org/2001/XMLSchema" xmlns:p="http://schemas.microsoft.com/office/2006/metadata/properties" xmlns:ns2="b4c28390-cce1-477c-90af-63d085719e6e" xmlns:ns3="e39a4282-f28a-4fe3-8007-c2c6d965d943" targetNamespace="http://schemas.microsoft.com/office/2006/metadata/properties" ma:root="true" ma:fieldsID="03562c5af23298226caf40867bb3b062" ns2:_="" ns3:_="">
    <xsd:import namespace="b4c28390-cce1-477c-90af-63d085719e6e"/>
    <xsd:import namespace="e39a4282-f28a-4fe3-8007-c2c6d965d9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28390-cce1-477c-90af-63d085719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f68d76d-a604-4941-a36e-2dc727361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a4282-f28a-4fe3-8007-c2c6d965d9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140464-6f93-497d-b656-21d0869053a4}" ma:internalName="TaxCatchAll" ma:showField="CatchAllData" ma:web="e39a4282-f28a-4fe3-8007-c2c6d965d9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9a4282-f28a-4fe3-8007-c2c6d965d943" xsi:nil="true"/>
    <lcf76f155ced4ddcb4097134ff3c332f xmlns="b4c28390-cce1-477c-90af-63d085719e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9C03D3-F9E6-48B9-89DF-039DACB87D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BA3A6-A569-4AB7-B1A6-F9C4B97A5643}"/>
</file>

<file path=customXml/itemProps3.xml><?xml version="1.0" encoding="utf-8"?>
<ds:datastoreItem xmlns:ds="http://schemas.openxmlformats.org/officeDocument/2006/customXml" ds:itemID="{B2A77F6C-91E1-4F9C-BE29-23BC3FA6B45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34bc56d-a117-4fd4-b88c-9eec798e9d88"/>
    <ds:schemaRef ds:uri="c25c4f62-9883-4a4d-9bc5-3ad2f9d9224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386</Words>
  <Application>Microsoft Office PowerPoint</Application>
  <PresentationFormat>Personnalisé</PresentationFormat>
  <Paragraphs>45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masque PPT V3</vt:lpstr>
      <vt:lpstr>1_masque PPT V3</vt:lpstr>
      <vt:lpstr>Handifaction - Titre</vt:lpstr>
      <vt:lpstr>Présentation PowerPoint</vt:lpstr>
      <vt:lpstr>Présentation PowerPoint</vt:lpstr>
      <vt:lpstr>Pas de charte SANS ÉVALUATION !</vt:lpstr>
      <vt:lpstr>Présentation PowerPoint</vt:lpstr>
      <vt:lpstr>Le questionnaire peut être rempli sur une variété de supports.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Handifaction</dc:title>
  <dc:creator>Maxime Casabianca</dc:creator>
  <cp:lastModifiedBy>MASSON CAMILLE (CRAM ILE-DE-FRANCE)</cp:lastModifiedBy>
  <cp:revision>20</cp:revision>
  <dcterms:created xsi:type="dcterms:W3CDTF">2021-12-06T15:48:24Z</dcterms:created>
  <dcterms:modified xsi:type="dcterms:W3CDTF">2022-08-12T10:02:55Z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2021-12-06T00:00:00Z</vt:filetime>
  </property>
  <property fmtid="{D5CDD505-2E9C-101B-9397-08002B2CF9AE}" pid="3" name="LastSaved">
    <vt:filetime>2021-12-06T00:00:00Z</vt:filetime>
  </property>
  <property fmtid="{D5CDD505-2E9C-101B-9397-08002B2CF9AE}" pid="4" name="ContentTypeId">
    <vt:lpwstr>0x010100E56A55A04657E0478277DB570248FC9A</vt:lpwstr>
  </property>
  <property fmtid="{D5CDD505-2E9C-101B-9397-08002B2CF9AE}" pid="5" name="MediaServiceImageTags">
    <vt:lpwstr/>
  </property>
</Properties>
</file>