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22" r:id="rId5"/>
    <p:sldMasterId id="2147483672" r:id="rId6"/>
    <p:sldMasterId id="2147483727" r:id="rId7"/>
  </p:sldMasterIdLst>
  <p:notesMasterIdLst>
    <p:notesMasterId r:id="rId23"/>
  </p:notesMasterIdLst>
  <p:handoutMasterIdLst>
    <p:handoutMasterId r:id="rId24"/>
  </p:handoutMasterIdLst>
  <p:sldIdLst>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00" r:id="rId21"/>
    <p:sldId id="301" r:id="rId22"/>
  </p:sldIdLst>
  <p:sldSz cx="12192000" cy="6858000"/>
  <p:notesSz cx="12192000" cy="6858000"/>
  <p:defaultTextStyle>
    <a:defPPr lvl="0">
      <a:defRPr lang="de-DE"/>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A9C3"/>
    <a:srgbClr val="525252"/>
    <a:srgbClr val="565656"/>
    <a:srgbClr val="242424"/>
    <a:srgbClr val="4359A5"/>
    <a:srgbClr val="3F3F3F"/>
    <a:srgbClr val="3D58BD"/>
    <a:srgbClr val="FEFE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0AD2D-6AC0-4057-8BF4-A38D5E98A9A3}" v="2" dt="2022-12-15T15:39:46.4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542" autoAdjust="0"/>
    <p:restoredTop sz="94660"/>
  </p:normalViewPr>
  <p:slideViewPr>
    <p:cSldViewPr snapToGrid="0">
      <p:cViewPr varScale="1">
        <p:scale>
          <a:sx n="97" d="100"/>
          <a:sy n="97" d="100"/>
        </p:scale>
        <p:origin x="234" y="66"/>
      </p:cViewPr>
      <p:guideLst>
        <p:guide orient="horz" pos="2880"/>
        <p:guide pos="2160"/>
      </p:guideLst>
    </p:cSldViewPr>
  </p:slideViewPr>
  <p:notesTextViewPr>
    <p:cViewPr>
      <p:scale>
        <a:sx n="1" d="1"/>
        <a:sy n="1" d="1"/>
      </p:scale>
      <p:origin x="0" y="0"/>
    </p:cViewPr>
  </p:notesTextViewPr>
  <p:sorterViewPr>
    <p:cViewPr>
      <p:scale>
        <a:sx n="100" d="100"/>
        <a:sy n="100" d="100"/>
      </p:scale>
      <p:origin x="0" y="15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Casabianca" userId="e9756c20-ef24-48e4-8e27-f06681dd4b9e" providerId="ADAL" clId="{5130AD2D-6AC0-4057-8BF4-A38D5E98A9A3}"/>
    <pc:docChg chg="custSel modSld">
      <pc:chgData name="Maxime Casabianca" userId="e9756c20-ef24-48e4-8e27-f06681dd4b9e" providerId="ADAL" clId="{5130AD2D-6AC0-4057-8BF4-A38D5E98A9A3}" dt="2022-12-15T15:39:53.472" v="9" actId="478"/>
      <pc:docMkLst>
        <pc:docMk/>
      </pc:docMkLst>
      <pc:sldChg chg="addSp delSp modSp mod">
        <pc:chgData name="Maxime Casabianca" userId="e9756c20-ef24-48e4-8e27-f06681dd4b9e" providerId="ADAL" clId="{5130AD2D-6AC0-4057-8BF4-A38D5E98A9A3}" dt="2022-12-15T15:39:53.472" v="9" actId="478"/>
        <pc:sldMkLst>
          <pc:docMk/>
          <pc:sldMk cId="1538853011" sldId="301"/>
        </pc:sldMkLst>
        <pc:grpChg chg="mod">
          <ac:chgData name="Maxime Casabianca" userId="e9756c20-ef24-48e4-8e27-f06681dd4b9e" providerId="ADAL" clId="{5130AD2D-6AC0-4057-8BF4-A38D5E98A9A3}" dt="2022-12-15T15:36:03.885" v="2" actId="1362"/>
          <ac:grpSpMkLst>
            <pc:docMk/>
            <pc:sldMk cId="1538853011" sldId="301"/>
            <ac:grpSpMk id="10" creationId="{064EE9EC-0348-C2B7-523F-17FDCCCCDE2B}"/>
          </ac:grpSpMkLst>
        </pc:grpChg>
        <pc:picChg chg="add del mod">
          <ac:chgData name="Maxime Casabianca" userId="e9756c20-ef24-48e4-8e27-f06681dd4b9e" providerId="ADAL" clId="{5130AD2D-6AC0-4057-8BF4-A38D5E98A9A3}" dt="2022-12-15T15:39:53.472" v="9" actId="478"/>
          <ac:picMkLst>
            <pc:docMk/>
            <pc:sldMk cId="1538853011" sldId="301"/>
            <ac:picMk id="3" creationId="{447FC416-BCC6-5E0C-1782-0667C209552B}"/>
          </ac:picMkLst>
        </pc:picChg>
      </pc:sldChg>
      <pc:sldChg chg="modSp mod">
        <pc:chgData name="Maxime Casabianca" userId="e9756c20-ef24-48e4-8e27-f06681dd4b9e" providerId="ADAL" clId="{5130AD2D-6AC0-4057-8BF4-A38D5E98A9A3}" dt="2022-12-15T15:35:43.242" v="1" actId="14100"/>
        <pc:sldMkLst>
          <pc:docMk/>
          <pc:sldMk cId="3273758736" sldId="306"/>
        </pc:sldMkLst>
        <pc:spChg chg="mod">
          <ac:chgData name="Maxime Casabianca" userId="e9756c20-ef24-48e4-8e27-f06681dd4b9e" providerId="ADAL" clId="{5130AD2D-6AC0-4057-8BF4-A38D5E98A9A3}" dt="2022-12-15T15:35:43.242" v="1" actId="14100"/>
          <ac:spMkLst>
            <pc:docMk/>
            <pc:sldMk cId="3273758736" sldId="306"/>
            <ac:spMk id="28" creationId="{0DAC2BCB-D9EF-4446-8028-041B86D84F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577E988-6E04-BBB3-D874-52888F3D42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4E4E77-C240-C729-188A-48EEB9918370}"/>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3F406AC0-1491-418F-9FB4-75ED01E96E87}" type="datetimeFigureOut">
              <a:rPr lang="fr-FR" smtClean="0"/>
              <a:t>15/12/2022</a:t>
            </a:fld>
            <a:endParaRPr lang="fr-FR"/>
          </a:p>
        </p:txBody>
      </p:sp>
      <p:sp>
        <p:nvSpPr>
          <p:cNvPr id="4" name="Espace réservé du pied de page 3">
            <a:extLst>
              <a:ext uri="{FF2B5EF4-FFF2-40B4-BE49-F238E27FC236}">
                <a16:creationId xmlns:a16="http://schemas.microsoft.com/office/drawing/2014/main" id="{DA389C13-9BED-4FAC-1B41-D1EC78EA88B3}"/>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6AE30B5-C0B4-9ADE-E187-A6AFE54499CE}"/>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954BEE4E-28F7-4316-B332-E8252947D370}" type="slidenum">
              <a:rPr lang="fr-FR" smtClean="0"/>
              <a:t>‹N°›</a:t>
            </a:fld>
            <a:endParaRPr lang="fr-FR"/>
          </a:p>
        </p:txBody>
      </p:sp>
    </p:spTree>
    <p:extLst>
      <p:ext uri="{BB962C8B-B14F-4D97-AF65-F5344CB8AC3E}">
        <p14:creationId xmlns:p14="http://schemas.microsoft.com/office/powerpoint/2010/main" val="2378785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6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2321471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sp>
        <p:nvSpPr>
          <p:cNvPr id="8" name="Rectangle 7">
            <a:extLst>
              <a:ext uri="{FF2B5EF4-FFF2-40B4-BE49-F238E27FC236}">
                <a16:creationId xmlns:a16="http://schemas.microsoft.com/office/drawing/2014/main" id="{F570CA74-521C-44C8-905A-9E60AB869CE9}"/>
              </a:ext>
            </a:extLst>
          </p:cNvPr>
          <p:cNvSpPr/>
          <p:nvPr userDrawn="1"/>
        </p:nvSpPr>
        <p:spPr>
          <a:xfrm>
            <a:off x="498660" y="494778"/>
            <a:ext cx="11194680" cy="1114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 clipart&#10;&#10;Description générée automatiquement">
            <a:extLst>
              <a:ext uri="{FF2B5EF4-FFF2-40B4-BE49-F238E27FC236}">
                <a16:creationId xmlns:a16="http://schemas.microsoft.com/office/drawing/2014/main" id="{097FD34B-9036-4630-B44D-77D377E13B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469" y="675708"/>
            <a:ext cx="5220327" cy="752955"/>
          </a:xfrm>
          <a:prstGeom prst="rect">
            <a:avLst/>
          </a:prstGeom>
        </p:spPr>
      </p:pic>
    </p:spTree>
    <p:extLst>
      <p:ext uri="{BB962C8B-B14F-4D97-AF65-F5344CB8AC3E}">
        <p14:creationId xmlns:p14="http://schemas.microsoft.com/office/powerpoint/2010/main" val="351145754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8A908-3B3C-44E1-872A-9F5A0D8112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FED6D5-4F3A-4693-86DB-610B10C90A8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63BC9D-FDBF-4C23-AA32-47DF6FD52DEB}"/>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60AB1C1-4017-485E-852D-8AB752BE9B3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E3AE6416-E9E3-4C81-964A-EA513B2983A5}"/>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9909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C8E413-50A1-4764-94E3-1A09E91F0FF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2091EF-5B83-4E7F-9460-AB9FABE0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4D4BB2-459B-4B7F-92BE-93434B97E880}"/>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CC836A67-3682-47B0-BB8D-309AF97C494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6726375E-09EC-4913-A3DA-6AC6644FDD9B}"/>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4589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DD88F-1C94-4874-A6C8-8EF2B75CB2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5B9AE41-A920-4C10-8B3A-B6DA3836D1A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0C305BA-D142-450B-B306-A7DF36A8CA7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34D980B-7E0B-439B-82CE-AF36F7AE2228}"/>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5D08148F-3DA8-45FC-9A3F-E42AE5BFF822}"/>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B103E276-BE5E-47BD-AB09-1EC234E8AD72}"/>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8774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3F9E1F-2C87-4F36-835B-A8AA5964A2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3AACD16-59B4-4CD4-BD37-0386F40D8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3BE1EF3-BF97-4AD9-AA48-B67A77418DB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EDD79D4-3B70-4C45-9061-3A66CB44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69F5B92-7FF0-4A66-8B66-EC9D05894BC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ECB28C-E814-4E4B-ACAE-500101A6AC13}"/>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BD1C7BC6-D0E6-4F47-8D32-5ECC189A63B3}"/>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B1A83CF4-AC3E-4BE9-826B-AE63416D8B9E}"/>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11383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8123D-771F-4AC0-B530-9427195CAFA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F00792A-168D-4144-B05F-31003BE6A262}"/>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FACEEF1D-AFF9-403C-A3A9-3BBD172DC22D}"/>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6F25CC1A-20B0-44BD-BCC9-97E4C64FF795}"/>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4039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58472E-22CF-4D80-B9FC-1294B343B9BA}"/>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FB94A056-2C38-43F7-A31F-380A3B75AE6A}"/>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2403B3F0-9CBE-42F9-AF84-1E6164747198}"/>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5135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50DC1-CDEB-4DCA-B183-7A8B25CA78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5A9C160-5E27-49FC-8C9C-2C8BB5921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10F9A81-2A01-4F63-AA2A-8FB13E6FB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9929F3-3CBB-4944-A08D-B814A1B03880}"/>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A76D3113-D248-4693-80FA-3106D52F517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31CC228D-0477-4C05-873B-B08EB08B0688}"/>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809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48713-9C5A-4789-B581-1538B4A6A6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C4A8286-1661-4651-BEDF-DB83A4C3E2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F68BE41-782C-4EB6-A166-B1F5DAE1A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FAC599-E937-4DBF-A8BB-64E23991A715}"/>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F4C7AF32-E26D-405D-BDE1-651939222EF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EEF74597-3231-41DC-B471-CBBC2E092FC6}"/>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09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8976A-B325-4687-9817-D0F11C19906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C606705-0233-4658-A4C8-6FA70400280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950709-9D68-4AC9-B007-CBEBF4050DB1}"/>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DD7F751-3527-4C56-BE8A-CA07993B22E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353B793A-3EEA-4E74-A6E7-4D984B41EFC8}"/>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93376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C67B85-A2E7-4FF6-ABCF-920B651A8C9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B57D9A6-DAF5-4FE9-9936-5A6610B058D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A88A94-158E-4A33-9C93-C98E7EAE21C0}"/>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00B0F15D-4708-440B-A9C7-414FA37251CC}"/>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6E71DA07-3F11-4674-AF7C-CF0DE60BDB33}"/>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2381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pic>
        <p:nvPicPr>
          <p:cNvPr id="6" name="Image 5">
            <a:extLst>
              <a:ext uri="{FF2B5EF4-FFF2-40B4-BE49-F238E27FC236}">
                <a16:creationId xmlns:a16="http://schemas.microsoft.com/office/drawing/2014/main" id="{097FD34B-9036-4630-B44D-77D377E13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04"/>
          <a:stretch/>
        </p:blipFill>
        <p:spPr>
          <a:xfrm>
            <a:off x="679938" y="675707"/>
            <a:ext cx="3242452" cy="752955"/>
          </a:xfrm>
          <a:prstGeom prst="rect">
            <a:avLst/>
          </a:prstGeom>
        </p:spPr>
      </p:pic>
    </p:spTree>
    <p:extLst>
      <p:ext uri="{BB962C8B-B14F-4D97-AF65-F5344CB8AC3E}">
        <p14:creationId xmlns:p14="http://schemas.microsoft.com/office/powerpoint/2010/main" val="33372027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spTree>
    <p:extLst>
      <p:ext uri="{BB962C8B-B14F-4D97-AF65-F5344CB8AC3E}">
        <p14:creationId xmlns:p14="http://schemas.microsoft.com/office/powerpoint/2010/main" val="20838906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pic>
        <p:nvPicPr>
          <p:cNvPr id="6" name="Image 5">
            <a:extLst>
              <a:ext uri="{FF2B5EF4-FFF2-40B4-BE49-F238E27FC236}">
                <a16:creationId xmlns:a16="http://schemas.microsoft.com/office/drawing/2014/main" id="{097FD34B-9036-4630-B44D-77D377E13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416"/>
          <a:stretch/>
        </p:blipFill>
        <p:spPr>
          <a:xfrm>
            <a:off x="609600" y="675707"/>
            <a:ext cx="3250267" cy="752955"/>
          </a:xfrm>
          <a:prstGeom prst="rect">
            <a:avLst/>
          </a:prstGeom>
        </p:spPr>
      </p:pic>
    </p:spTree>
    <p:extLst>
      <p:ext uri="{BB962C8B-B14F-4D97-AF65-F5344CB8AC3E}">
        <p14:creationId xmlns:p14="http://schemas.microsoft.com/office/powerpoint/2010/main" val="35704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pic>
        <p:nvPicPr>
          <p:cNvPr id="6" name="Image 5">
            <a:extLst>
              <a:ext uri="{FF2B5EF4-FFF2-40B4-BE49-F238E27FC236}">
                <a16:creationId xmlns:a16="http://schemas.microsoft.com/office/drawing/2014/main" id="{097FD34B-9036-4630-B44D-77D377E13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471"/>
          <a:stretch/>
        </p:blipFill>
        <p:spPr>
          <a:xfrm>
            <a:off x="633046" y="675708"/>
            <a:ext cx="3289344" cy="752955"/>
          </a:xfrm>
          <a:prstGeom prst="rect">
            <a:avLst/>
          </a:prstGeom>
        </p:spPr>
      </p:pic>
    </p:spTree>
    <p:extLst>
      <p:ext uri="{BB962C8B-B14F-4D97-AF65-F5344CB8AC3E}">
        <p14:creationId xmlns:p14="http://schemas.microsoft.com/office/powerpoint/2010/main" val="40224929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3" name="Rectangle : coins arrondis 2">
            <a:extLst>
              <a:ext uri="{FF2B5EF4-FFF2-40B4-BE49-F238E27FC236}">
                <a16:creationId xmlns:a16="http://schemas.microsoft.com/office/drawing/2014/main" id="{5F563112-19C1-21AF-EDAD-5E6FB7846246}"/>
              </a:ext>
            </a:extLst>
          </p:cNvPr>
          <p:cNvSpPr/>
          <p:nvPr userDrawn="1"/>
        </p:nvSpPr>
        <p:spPr>
          <a:xfrm rot="16200000">
            <a:off x="-1739615" y="2718802"/>
            <a:ext cx="5360776" cy="932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Exemples d’analyses d’un bilan trimestriel</a:t>
            </a:r>
          </a:p>
        </p:txBody>
      </p:sp>
      <p:sp>
        <p:nvSpPr>
          <p:cNvPr id="5" name="ZoneTexte 4">
            <a:extLst>
              <a:ext uri="{FF2B5EF4-FFF2-40B4-BE49-F238E27FC236}">
                <a16:creationId xmlns:a16="http://schemas.microsoft.com/office/drawing/2014/main" id="{D8B3164E-7D80-22E2-546C-1C3A57605912}"/>
              </a:ext>
            </a:extLst>
          </p:cNvPr>
          <p:cNvSpPr txBox="1"/>
          <p:nvPr userDrawn="1"/>
        </p:nvSpPr>
        <p:spPr>
          <a:xfrm>
            <a:off x="6890994" y="6306532"/>
            <a:ext cx="4826645" cy="276999"/>
          </a:xfrm>
          <a:prstGeom prst="rect">
            <a:avLst/>
          </a:prstGeom>
          <a:noFill/>
        </p:spPr>
        <p:txBody>
          <a:bodyPr wrap="square" rtlCol="0">
            <a:spAutoFit/>
          </a:bodyPr>
          <a:lstStyle/>
          <a:p>
            <a:pPr algn="r"/>
            <a:r>
              <a:rPr lang="fr-FR" sz="1200" i="1">
                <a:solidFill>
                  <a:schemeClr val="bg1">
                    <a:lumMod val="50000"/>
                  </a:schemeClr>
                </a:solidFill>
              </a:rPr>
              <a:t>Données </a:t>
            </a:r>
            <a:r>
              <a:rPr lang="fr-FR" sz="1200" b="1" i="1">
                <a:solidFill>
                  <a:schemeClr val="bg1">
                    <a:lumMod val="50000"/>
                  </a:schemeClr>
                </a:solidFill>
              </a:rPr>
              <a:t>France entière </a:t>
            </a:r>
            <a:r>
              <a:rPr lang="fr-FR" sz="1200" i="1">
                <a:solidFill>
                  <a:schemeClr val="bg1">
                    <a:lumMod val="50000"/>
                  </a:schemeClr>
                </a:solidFill>
              </a:rPr>
              <a:t>du 1</a:t>
            </a:r>
            <a:r>
              <a:rPr lang="fr-FR" sz="1200" i="1" baseline="30000">
                <a:solidFill>
                  <a:schemeClr val="bg1">
                    <a:lumMod val="50000"/>
                  </a:schemeClr>
                </a:solidFill>
              </a:rPr>
              <a:t>er</a:t>
            </a:r>
            <a:r>
              <a:rPr lang="fr-FR" sz="1200" i="1">
                <a:solidFill>
                  <a:schemeClr val="bg1">
                    <a:lumMod val="50000"/>
                  </a:schemeClr>
                </a:solidFill>
              </a:rPr>
              <a:t> janvier au 31 mars 2022.</a:t>
            </a:r>
          </a:p>
        </p:txBody>
      </p:sp>
    </p:spTree>
    <p:extLst>
      <p:ext uri="{BB962C8B-B14F-4D97-AF65-F5344CB8AC3E}">
        <p14:creationId xmlns:p14="http://schemas.microsoft.com/office/powerpoint/2010/main" val="387865419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Tree>
    <p:extLst>
      <p:ext uri="{BB962C8B-B14F-4D97-AF65-F5344CB8AC3E}">
        <p14:creationId xmlns:p14="http://schemas.microsoft.com/office/powerpoint/2010/main" val="145954841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50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DD4C3-1FE8-43B0-9579-243C79B44FF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DBB6BCE-F6FD-4053-922F-717064551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E5EC99-6B99-435F-AA27-73FD47CD4C87}"/>
              </a:ext>
            </a:extLst>
          </p:cNvPr>
          <p:cNvSpPr>
            <a:spLocks noGrp="1"/>
          </p:cNvSpPr>
          <p:nvPr>
            <p:ph type="dt" sz="half" idx="10"/>
          </p:nvPr>
        </p:nvSpPr>
        <p:spPr/>
        <p:txBody>
          <a:body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838254D-3E63-4AE5-B879-68D7912D620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9013CF9-4F0C-49D4-9097-501F656F3C58}"/>
              </a:ext>
            </a:extLst>
          </p:cNvPr>
          <p:cNvSpPr>
            <a:spLocks noGrp="1"/>
          </p:cNvSpPr>
          <p:nvPr>
            <p:ph type="sldNum" sz="quarter" idx="12"/>
          </p:nvPr>
        </p:nvSpPr>
        <p:spPr/>
        <p:txBody>
          <a:body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89190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5390" y="5907628"/>
            <a:ext cx="2099671" cy="961074"/>
          </a:xfrm>
          <a:prstGeom prst="rect">
            <a:avLst/>
          </a:prstGeom>
          <a:noFill/>
        </p:spPr>
      </p:pic>
      <p:sp>
        <p:nvSpPr>
          <p:cNvPr id="10" name="Espace réservé du numéro de diapositive 5">
            <a:extLst>
              <a:ext uri="{FF2B5EF4-FFF2-40B4-BE49-F238E27FC236}">
                <a16:creationId xmlns:a16="http://schemas.microsoft.com/office/drawing/2014/main" id="{101CA65E-181D-4CC0-AABC-A58C8FEE7A44}"/>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588486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26" r:id="rId4"/>
  </p:sldLayoutIdLst>
  <p:hf hd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30851948"/>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4" r:id="rId3"/>
  </p:sldLayoutIdLst>
  <p:hf hd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0E013ED-07FA-46BF-BDC2-158736CE1781}"/>
              </a:ext>
            </a:extLst>
          </p:cNvPr>
          <p:cNvSpPr/>
          <p:nvPr userDrawn="1">
            <p:custDataLst>
              <p:tags r:id="rId3"/>
            </p:custDataLst>
          </p:nvPr>
        </p:nvSpPr>
        <p:spPr>
          <a:xfrm>
            <a:off x="0" y="0"/>
            <a:ext cx="12192000" cy="6858000"/>
          </a:xfrm>
          <a:prstGeom prst="rect">
            <a:avLst/>
          </a:prstGeom>
          <a:blipFill>
            <a:blip r:embed="rId5" cstate="screen">
              <a:alphaModFix amt="10000"/>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pic>
        <p:nvPicPr>
          <p:cNvPr id="11" name="Image 10">
            <a:extLst>
              <a:ext uri="{FF2B5EF4-FFF2-40B4-BE49-F238E27FC236}">
                <a16:creationId xmlns:a16="http://schemas.microsoft.com/office/drawing/2014/main" id="{34356081-2F02-410E-A521-712FF9E91D14}"/>
              </a:ext>
            </a:extLst>
          </p:cNvPr>
          <p:cNvPicPr>
            <a:picLocks noChangeAspect="1"/>
          </p:cNvPicPr>
          <p:nvPr userDrawn="1">
            <p:custDataLst>
              <p:tags r:id="rId4"/>
            </p:custDataLst>
          </p:nvPr>
        </p:nvPicPr>
        <p:blipFill rotWithShape="1">
          <a:blip r:embed="rId6" cstate="screen">
            <a:extLst>
              <a:ext uri="{28A0092B-C50C-407E-A947-70E740481C1C}">
                <a14:useLocalDpi xmlns:a14="http://schemas.microsoft.com/office/drawing/2010/main"/>
              </a:ext>
            </a:extLst>
          </a:blip>
          <a:srcRect l="32278" t="51918"/>
          <a:stretch/>
        </p:blipFill>
        <p:spPr>
          <a:xfrm>
            <a:off x="2915626" y="2240140"/>
            <a:ext cx="6609374" cy="1776159"/>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BDB42DC5-7085-24A3-D588-BC19802DA26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4868848"/>
            <a:ext cx="4343400" cy="1989152"/>
          </a:xfrm>
          <a:prstGeom prst="rect">
            <a:avLst/>
          </a:prstGeom>
        </p:spPr>
      </p:pic>
    </p:spTree>
    <p:extLst>
      <p:ext uri="{BB962C8B-B14F-4D97-AF65-F5344CB8AC3E}">
        <p14:creationId xmlns:p14="http://schemas.microsoft.com/office/powerpoint/2010/main" val="97681523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D7C0C3-3FD7-4DC8-91AE-44998AA2D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8C3409-EA04-4419-A53D-6AE2897CB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3115A8-1BA1-4A67-9390-8E7E6107F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38051-9E7E-43EC-A4C5-3DA989733703}" type="datetimeFigureOut">
              <a:rPr lang="fr-FR" smtClean="0">
                <a:solidFill>
                  <a:prstClr val="black">
                    <a:tint val="75000"/>
                  </a:prstClr>
                </a:solidFill>
              </a:rPr>
              <a:pPr/>
              <a:t>15/12/2022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DBEAB261-9D75-44B9-AB59-1A1B38080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F2194EF9-AC38-462E-AA34-30A2C6893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51193-0377-4D2C-A83F-20C94F65D5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246879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hyperlink" Target="https://www.handifaction.fr/" TargetMode="Externa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jpe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fr/chronom%C3%A8tre-acc%C3%A8s-%C3%A0-distance-34108/" TargetMode="External"/><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hyperlink" Target="https://pixabay.com/fr/point-d-interrogation-231803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hyperlink" Target="https://fr.wikipedia.org/wiki/Boite_aux_lettres" TargetMode="Externa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F4B0E6-C5A2-4E43-AEB8-E517A4001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0820" y="630601"/>
            <a:ext cx="4280948" cy="3288707"/>
          </a:xfrm>
          <a:prstGeom prst="rect">
            <a:avLst/>
          </a:prstGeom>
        </p:spPr>
      </p:pic>
      <p:pic>
        <p:nvPicPr>
          <p:cNvPr id="7" name="Image 6" descr="Une image contenant horloge, mètre&#10;&#10;Description générée automatiquement">
            <a:extLst>
              <a:ext uri="{FF2B5EF4-FFF2-40B4-BE49-F238E27FC236}">
                <a16:creationId xmlns:a16="http://schemas.microsoft.com/office/drawing/2014/main" id="{0748BF71-9A4F-49C6-9726-4C008D403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00"/>
          <a:stretch/>
        </p:blipFill>
        <p:spPr>
          <a:xfrm>
            <a:off x="2583687" y="3651569"/>
            <a:ext cx="6715214" cy="152620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2575"/>
          <a:stretch/>
        </p:blipFill>
        <p:spPr bwMode="auto">
          <a:xfrm>
            <a:off x="4404436" y="5486400"/>
            <a:ext cx="3243836" cy="10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57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4CD21-62B3-6C46-8467-35726B512323}"/>
              </a:ext>
            </a:extLst>
          </p:cNvPr>
          <p:cNvSpPr>
            <a:spLocks noGrp="1"/>
          </p:cNvSpPr>
          <p:nvPr>
            <p:ph type="title"/>
          </p:nvPr>
        </p:nvSpPr>
        <p:spPr>
          <a:xfrm>
            <a:off x="485775" y="109934"/>
            <a:ext cx="10515600" cy="1597024"/>
          </a:xfrm>
        </p:spPr>
        <p:txBody>
          <a:bodyPr>
            <a:normAutofit/>
          </a:bodyPr>
          <a:lstStyle/>
          <a:p>
            <a:r>
              <a:rPr lang="fr-FR" b="1" dirty="0">
                <a:latin typeface="+mn-lt"/>
              </a:rPr>
              <a:t>En répondant au questionnaire, </a:t>
            </a:r>
            <a:br>
              <a:rPr lang="fr-FR" b="1" dirty="0">
                <a:latin typeface="+mn-lt"/>
              </a:rPr>
            </a:br>
            <a:r>
              <a:rPr lang="fr-FR" b="1" dirty="0">
                <a:latin typeface="+mn-lt"/>
              </a:rPr>
              <a:t>j’aide à améliorer mes soins.</a:t>
            </a:r>
          </a:p>
        </p:txBody>
      </p:sp>
      <p:pic>
        <p:nvPicPr>
          <p:cNvPr id="4098" name="Picture 2">
            <a:extLst>
              <a:ext uri="{FF2B5EF4-FFF2-40B4-BE49-F238E27FC236}">
                <a16:creationId xmlns:a16="http://schemas.microsoft.com/office/drawing/2014/main" id="{41B18164-9541-410A-AB9D-C5361A307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28" y="1540185"/>
            <a:ext cx="2688312" cy="32099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BFBF178-60F0-4444-A708-DE40ECFFA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136" y="1753903"/>
            <a:ext cx="3005138" cy="3060395"/>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289BCBA3-4491-487C-8BE5-06E4D27D643D}"/>
              </a:ext>
            </a:extLst>
          </p:cNvPr>
          <p:cNvSpPr txBox="1">
            <a:spLocks/>
          </p:cNvSpPr>
          <p:nvPr/>
        </p:nvSpPr>
        <p:spPr>
          <a:xfrm>
            <a:off x="377147" y="5031689"/>
            <a:ext cx="3820874" cy="8338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err="1">
                <a:solidFill>
                  <a:prstClr val="black"/>
                </a:solidFill>
                <a:latin typeface="Calibri" panose="020F0502020204030204"/>
              </a:rPr>
              <a:t>J’aide</a:t>
            </a:r>
            <a:r>
              <a:rPr lang="en-US" sz="2400" dirty="0">
                <a:solidFill>
                  <a:prstClr val="black"/>
                </a:solidFill>
                <a:latin typeface="Calibri" panose="020F0502020204030204"/>
              </a:rPr>
              <a:t> les </a:t>
            </a:r>
            <a:r>
              <a:rPr lang="en-US" sz="2400" dirty="0" err="1">
                <a:solidFill>
                  <a:prstClr val="black"/>
                </a:solidFill>
                <a:latin typeface="Calibri" panose="020F0502020204030204"/>
              </a:rPr>
              <a:t>soignants</a:t>
            </a:r>
            <a:r>
              <a:rPr lang="en-US" sz="2400" dirty="0">
                <a:solidFill>
                  <a:prstClr val="black"/>
                </a:solidFill>
                <a:latin typeface="Calibri" panose="020F0502020204030204"/>
              </a:rPr>
              <a:t> à </a:t>
            </a:r>
            <a:r>
              <a:rPr lang="en-US" sz="2400" dirty="0" err="1">
                <a:solidFill>
                  <a:prstClr val="black"/>
                </a:solidFill>
                <a:latin typeface="Calibri" panose="020F0502020204030204"/>
              </a:rPr>
              <a:t>mieux</a:t>
            </a:r>
            <a:r>
              <a:rPr lang="en-US" sz="2400" dirty="0">
                <a:solidFill>
                  <a:prstClr val="black"/>
                </a:solidFill>
                <a:latin typeface="Calibri" panose="020F0502020204030204"/>
              </a:rPr>
              <a:t> </a:t>
            </a:r>
            <a:r>
              <a:rPr lang="en-US" sz="2400" dirty="0" err="1">
                <a:solidFill>
                  <a:prstClr val="black"/>
                </a:solidFill>
                <a:latin typeface="Calibri" panose="020F0502020204030204"/>
              </a:rPr>
              <a:t>comprendre</a:t>
            </a:r>
            <a:r>
              <a:rPr lang="en-US" sz="2400" dirty="0">
                <a:solidFill>
                  <a:prstClr val="black"/>
                </a:solidFill>
                <a:latin typeface="Calibri" panose="020F0502020204030204"/>
              </a:rPr>
              <a:t> </a:t>
            </a:r>
            <a:r>
              <a:rPr lang="en-US" sz="2400" dirty="0" err="1">
                <a:solidFill>
                  <a:prstClr val="black"/>
                </a:solidFill>
                <a:latin typeface="Calibri" panose="020F0502020204030204"/>
              </a:rPr>
              <a:t>mes</a:t>
            </a:r>
            <a:r>
              <a:rPr lang="en-US" sz="2400" dirty="0">
                <a:solidFill>
                  <a:prstClr val="black"/>
                </a:solidFill>
                <a:latin typeface="Calibri" panose="020F0502020204030204"/>
              </a:rPr>
              <a:t> </a:t>
            </a:r>
            <a:r>
              <a:rPr lang="en-US" sz="2400" dirty="0" err="1">
                <a:solidFill>
                  <a:prstClr val="black"/>
                </a:solidFill>
                <a:latin typeface="Calibri" panose="020F0502020204030204"/>
              </a:rPr>
              <a:t>problèmes</a:t>
            </a:r>
            <a:r>
              <a:rPr lang="en-US" sz="2400" dirty="0">
                <a:solidFill>
                  <a:prstClr val="black"/>
                </a:solidFill>
                <a:latin typeface="Calibri" panose="020F0502020204030204"/>
              </a:rPr>
              <a:t>.</a:t>
            </a:r>
            <a:endParaRPr lang="fr-FR" sz="4000" b="1" dirty="0">
              <a:solidFill>
                <a:prstClr val="black"/>
              </a:solidFill>
              <a:latin typeface="Calibri" panose="020F0502020204030204"/>
            </a:endParaRPr>
          </a:p>
        </p:txBody>
      </p:sp>
      <p:sp>
        <p:nvSpPr>
          <p:cNvPr id="13" name="Titre 1">
            <a:extLst>
              <a:ext uri="{FF2B5EF4-FFF2-40B4-BE49-F238E27FC236}">
                <a16:creationId xmlns:a16="http://schemas.microsoft.com/office/drawing/2014/main" id="{1B4D4C06-7F89-4573-9BA4-5A13C771FC87}"/>
              </a:ext>
            </a:extLst>
          </p:cNvPr>
          <p:cNvSpPr txBox="1">
            <a:spLocks/>
          </p:cNvSpPr>
          <p:nvPr/>
        </p:nvSpPr>
        <p:spPr>
          <a:xfrm>
            <a:off x="7884893" y="5031689"/>
            <a:ext cx="3820874" cy="8338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err="1">
                <a:solidFill>
                  <a:prstClr val="black"/>
                </a:solidFill>
                <a:latin typeface="Calibri" panose="020F0502020204030204"/>
              </a:rPr>
              <a:t>J’aide</a:t>
            </a:r>
            <a:r>
              <a:rPr lang="en-US" sz="2400" dirty="0">
                <a:solidFill>
                  <a:prstClr val="black"/>
                </a:solidFill>
                <a:latin typeface="Calibri" panose="020F0502020204030204"/>
              </a:rPr>
              <a:t> à faire les </a:t>
            </a:r>
            <a:r>
              <a:rPr lang="en-US" sz="2400" dirty="0" err="1">
                <a:solidFill>
                  <a:prstClr val="black"/>
                </a:solidFill>
                <a:latin typeface="Calibri" panose="020F0502020204030204"/>
              </a:rPr>
              <a:t>lois</a:t>
            </a:r>
            <a:r>
              <a:rPr lang="en-US" sz="2400" dirty="0">
                <a:solidFill>
                  <a:prstClr val="black"/>
                </a:solidFill>
                <a:latin typeface="Calibri" panose="020F0502020204030204"/>
              </a:rPr>
              <a:t> et des actions pour </a:t>
            </a:r>
            <a:r>
              <a:rPr lang="en-US" sz="2400" dirty="0" err="1">
                <a:solidFill>
                  <a:prstClr val="black"/>
                </a:solidFill>
                <a:latin typeface="Calibri" panose="020F0502020204030204"/>
              </a:rPr>
              <a:t>améliorer</a:t>
            </a:r>
            <a:r>
              <a:rPr lang="en-US" sz="2400" dirty="0">
                <a:solidFill>
                  <a:prstClr val="black"/>
                </a:solidFill>
                <a:latin typeface="Calibri" panose="020F0502020204030204"/>
              </a:rPr>
              <a:t> </a:t>
            </a:r>
            <a:r>
              <a:rPr lang="en-US" sz="2400" dirty="0" err="1">
                <a:solidFill>
                  <a:prstClr val="black"/>
                </a:solidFill>
                <a:latin typeface="Calibri" panose="020F0502020204030204"/>
              </a:rPr>
              <a:t>mes</a:t>
            </a:r>
            <a:r>
              <a:rPr lang="en-US" sz="2400" dirty="0">
                <a:solidFill>
                  <a:prstClr val="black"/>
                </a:solidFill>
                <a:latin typeface="Calibri" panose="020F0502020204030204"/>
              </a:rPr>
              <a:t> </a:t>
            </a:r>
            <a:r>
              <a:rPr lang="en-US" sz="2400" dirty="0" err="1">
                <a:solidFill>
                  <a:prstClr val="black"/>
                </a:solidFill>
                <a:latin typeface="Calibri" panose="020F0502020204030204"/>
              </a:rPr>
              <a:t>soins</a:t>
            </a:r>
            <a:r>
              <a:rPr lang="en-US" sz="2400" dirty="0">
                <a:solidFill>
                  <a:prstClr val="black"/>
                </a:solidFill>
                <a:latin typeface="Calibri" panose="020F0502020204030204"/>
              </a:rPr>
              <a:t>.</a:t>
            </a:r>
            <a:endParaRPr lang="fr-FR" sz="4000" b="1" dirty="0">
              <a:solidFill>
                <a:prstClr val="black"/>
              </a:solidFill>
              <a:latin typeface="Calibri" panose="020F0502020204030204"/>
            </a:endParaRPr>
          </a:p>
        </p:txBody>
      </p:sp>
      <p:pic>
        <p:nvPicPr>
          <p:cNvPr id="4102" name="Picture 6">
            <a:extLst>
              <a:ext uri="{FF2B5EF4-FFF2-40B4-BE49-F238E27FC236}">
                <a16:creationId xmlns:a16="http://schemas.microsoft.com/office/drawing/2014/main" id="{5FC3CC4B-FACC-4239-A390-E2BE8C3047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842" y="1793212"/>
            <a:ext cx="3088315" cy="2956897"/>
          </a:xfrm>
          <a:prstGeom prst="rect">
            <a:avLst/>
          </a:prstGeom>
          <a:noFill/>
          <a:extLst>
            <a:ext uri="{909E8E84-426E-40DD-AFC4-6F175D3DCCD1}">
              <a14:hiddenFill xmlns:a14="http://schemas.microsoft.com/office/drawing/2010/main">
                <a:solidFill>
                  <a:srgbClr val="FFFFFF"/>
                </a:solidFill>
              </a14:hiddenFill>
            </a:ext>
          </a:extLst>
        </p:spPr>
      </p:pic>
      <p:sp>
        <p:nvSpPr>
          <p:cNvPr id="15" name="Titre 1">
            <a:extLst>
              <a:ext uri="{FF2B5EF4-FFF2-40B4-BE49-F238E27FC236}">
                <a16:creationId xmlns:a16="http://schemas.microsoft.com/office/drawing/2014/main" id="{67593EC2-A775-4463-9243-DDDFE8E98E7A}"/>
              </a:ext>
            </a:extLst>
          </p:cNvPr>
          <p:cNvSpPr txBox="1">
            <a:spLocks/>
          </p:cNvSpPr>
          <p:nvPr/>
        </p:nvSpPr>
        <p:spPr>
          <a:xfrm>
            <a:off x="4198021" y="5031689"/>
            <a:ext cx="3820874" cy="8338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err="1">
                <a:solidFill>
                  <a:prstClr val="black"/>
                </a:solidFill>
                <a:latin typeface="Calibri" panose="020F0502020204030204"/>
              </a:rPr>
              <a:t>J’aide</a:t>
            </a:r>
            <a:r>
              <a:rPr lang="en-US" sz="2400" dirty="0">
                <a:solidFill>
                  <a:prstClr val="black"/>
                </a:solidFill>
                <a:latin typeface="Calibri" panose="020F0502020204030204"/>
              </a:rPr>
              <a:t> les gens à </a:t>
            </a:r>
            <a:br>
              <a:rPr lang="en-US" sz="2400" dirty="0">
                <a:solidFill>
                  <a:prstClr val="black"/>
                </a:solidFill>
                <a:latin typeface="Calibri" panose="020F0502020204030204"/>
              </a:rPr>
            </a:br>
            <a:r>
              <a:rPr lang="en-US" sz="2400" dirty="0">
                <a:solidFill>
                  <a:prstClr val="black"/>
                </a:solidFill>
                <a:latin typeface="Calibri" panose="020F0502020204030204"/>
              </a:rPr>
              <a:t>se mobiliser avec </a:t>
            </a:r>
            <a:r>
              <a:rPr lang="en-US" sz="2400" dirty="0" err="1">
                <a:solidFill>
                  <a:prstClr val="black"/>
                </a:solidFill>
                <a:latin typeface="Calibri" panose="020F0502020204030204"/>
              </a:rPr>
              <a:t>moi</a:t>
            </a:r>
            <a:r>
              <a:rPr lang="en-US" sz="2400" dirty="0">
                <a:solidFill>
                  <a:prstClr val="black"/>
                </a:solidFill>
                <a:latin typeface="Calibri" panose="020F0502020204030204"/>
              </a:rPr>
              <a:t>.</a:t>
            </a:r>
            <a:endParaRPr lang="fr-FR" sz="4000" b="1" dirty="0">
              <a:solidFill>
                <a:prstClr val="black"/>
              </a:solidFill>
              <a:latin typeface="Calibri" panose="020F0502020204030204"/>
            </a:endParaRPr>
          </a:p>
        </p:txBody>
      </p:sp>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3187"/>
          <a:stretch/>
        </p:blipFill>
        <p:spPr bwMode="auto">
          <a:xfrm>
            <a:off x="9814184" y="6071191"/>
            <a:ext cx="2047875" cy="64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05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4CD21-62B3-6C46-8467-35726B512323}"/>
              </a:ext>
            </a:extLst>
          </p:cNvPr>
          <p:cNvSpPr>
            <a:spLocks noGrp="1"/>
          </p:cNvSpPr>
          <p:nvPr>
            <p:ph type="title"/>
          </p:nvPr>
        </p:nvSpPr>
        <p:spPr>
          <a:xfrm>
            <a:off x="485775" y="365126"/>
            <a:ext cx="11315700" cy="949324"/>
          </a:xfrm>
        </p:spPr>
        <p:txBody>
          <a:bodyPr>
            <a:normAutofit/>
          </a:bodyPr>
          <a:lstStyle/>
          <a:p>
            <a:r>
              <a:rPr lang="fr-FR" b="1" dirty="0">
                <a:latin typeface="+mn-lt"/>
              </a:rPr>
              <a:t>Je peux aider à faire connaître le questionnaire.</a:t>
            </a:r>
          </a:p>
        </p:txBody>
      </p:sp>
      <p:pic>
        <p:nvPicPr>
          <p:cNvPr id="4098" name="Picture 2">
            <a:extLst>
              <a:ext uri="{FF2B5EF4-FFF2-40B4-BE49-F238E27FC236}">
                <a16:creationId xmlns:a16="http://schemas.microsoft.com/office/drawing/2014/main" id="{41B18164-9541-410A-AB9D-C5361A3071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2076451"/>
            <a:ext cx="1009650" cy="1205552"/>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289BCBA3-4491-487C-8BE5-06E4D27D643D}"/>
              </a:ext>
            </a:extLst>
          </p:cNvPr>
          <p:cNvSpPr txBox="1">
            <a:spLocks/>
          </p:cNvSpPr>
          <p:nvPr/>
        </p:nvSpPr>
        <p:spPr>
          <a:xfrm>
            <a:off x="485775" y="1447800"/>
            <a:ext cx="4854115" cy="42862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solidFill>
                  <a:prstClr val="black"/>
                </a:solidFill>
                <a:latin typeface="Calibri" panose="020F0502020204030204"/>
              </a:rPr>
              <a:t>En</a:t>
            </a:r>
            <a:r>
              <a:rPr lang="en-US" sz="2400" dirty="0">
                <a:solidFill>
                  <a:prstClr val="black"/>
                </a:solidFill>
                <a:latin typeface="Calibri" panose="020F0502020204030204"/>
              </a:rPr>
              <a:t> </a:t>
            </a:r>
            <a:r>
              <a:rPr lang="en-US" sz="2400" dirty="0" err="1">
                <a:solidFill>
                  <a:prstClr val="black"/>
                </a:solidFill>
                <a:latin typeface="Calibri" panose="020F0502020204030204"/>
              </a:rPr>
              <a:t>parlant</a:t>
            </a:r>
            <a:r>
              <a:rPr lang="en-US" sz="2400" dirty="0">
                <a:solidFill>
                  <a:prstClr val="black"/>
                </a:solidFill>
                <a:latin typeface="Calibri" panose="020F0502020204030204"/>
              </a:rPr>
              <a:t> du questionnaire à :</a:t>
            </a:r>
            <a:endParaRPr lang="fr-FR" sz="4000" b="1" dirty="0">
              <a:solidFill>
                <a:prstClr val="black"/>
              </a:solidFill>
              <a:latin typeface="Calibri" panose="020F0502020204030204"/>
            </a:endParaRPr>
          </a:p>
        </p:txBody>
      </p:sp>
      <p:sp>
        <p:nvSpPr>
          <p:cNvPr id="9" name="Titre 1">
            <a:extLst>
              <a:ext uri="{FF2B5EF4-FFF2-40B4-BE49-F238E27FC236}">
                <a16:creationId xmlns:a16="http://schemas.microsoft.com/office/drawing/2014/main" id="{488B5C40-0A35-4B0C-AE27-598E6378613E}"/>
              </a:ext>
            </a:extLst>
          </p:cNvPr>
          <p:cNvSpPr txBox="1">
            <a:spLocks/>
          </p:cNvSpPr>
          <p:nvPr/>
        </p:nvSpPr>
        <p:spPr>
          <a:xfrm>
            <a:off x="1668996" y="2476501"/>
            <a:ext cx="2009775" cy="42862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solidFill>
                  <a:prstClr val="black"/>
                </a:solidFill>
                <a:latin typeface="Calibri" panose="020F0502020204030204"/>
              </a:rPr>
              <a:t>mes</a:t>
            </a:r>
            <a:r>
              <a:rPr lang="en-US" sz="2400" dirty="0">
                <a:solidFill>
                  <a:prstClr val="black"/>
                </a:solidFill>
                <a:latin typeface="Calibri" panose="020F0502020204030204"/>
              </a:rPr>
              <a:t> </a:t>
            </a:r>
            <a:r>
              <a:rPr lang="en-US" sz="2400" dirty="0" err="1">
                <a:solidFill>
                  <a:prstClr val="black"/>
                </a:solidFill>
                <a:latin typeface="Calibri" panose="020F0502020204030204"/>
              </a:rPr>
              <a:t>soignants</a:t>
            </a:r>
            <a:endParaRPr lang="fr-FR" sz="4000" dirty="0">
              <a:solidFill>
                <a:prstClr val="black"/>
              </a:solidFill>
              <a:latin typeface="Calibri" panose="020F0502020204030204"/>
            </a:endParaRPr>
          </a:p>
        </p:txBody>
      </p:sp>
      <p:pic>
        <p:nvPicPr>
          <p:cNvPr id="5122" name="Picture 2" descr="Therapist, Chiropractor, Patient, Silhouette, Exercise">
            <a:extLst>
              <a:ext uri="{FF2B5EF4-FFF2-40B4-BE49-F238E27FC236}">
                <a16:creationId xmlns:a16="http://schemas.microsoft.com/office/drawing/2014/main" id="{40CB0AFF-24AC-40E6-BEDF-09F720020F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49" y="1995484"/>
            <a:ext cx="1083798" cy="1381123"/>
          </a:xfrm>
          <a:prstGeom prst="rect">
            <a:avLst/>
          </a:prstGeom>
          <a:noFill/>
          <a:extLst>
            <a:ext uri="{909E8E84-426E-40DD-AFC4-6F175D3DCCD1}">
              <a14:hiddenFill xmlns:a14="http://schemas.microsoft.com/office/drawing/2010/main">
                <a:solidFill>
                  <a:srgbClr val="FFFFFF"/>
                </a:solidFill>
              </a14:hiddenFill>
            </a:ext>
          </a:extLst>
        </p:spPr>
      </p:pic>
      <p:sp>
        <p:nvSpPr>
          <p:cNvPr id="14" name="Titre 1">
            <a:extLst>
              <a:ext uri="{FF2B5EF4-FFF2-40B4-BE49-F238E27FC236}">
                <a16:creationId xmlns:a16="http://schemas.microsoft.com/office/drawing/2014/main" id="{18358C98-10FB-4CAD-A4B0-210EFC8B8FD7}"/>
              </a:ext>
            </a:extLst>
          </p:cNvPr>
          <p:cNvSpPr txBox="1">
            <a:spLocks/>
          </p:cNvSpPr>
          <p:nvPr/>
        </p:nvSpPr>
        <p:spPr>
          <a:xfrm>
            <a:off x="5217369" y="2366642"/>
            <a:ext cx="2314574" cy="76264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solidFill>
                  <a:prstClr val="black"/>
                </a:solidFill>
                <a:latin typeface="Calibri" panose="020F0502020204030204"/>
              </a:rPr>
              <a:t>mes</a:t>
            </a:r>
            <a:r>
              <a:rPr lang="en-US" sz="2400" dirty="0">
                <a:solidFill>
                  <a:prstClr val="black"/>
                </a:solidFill>
                <a:latin typeface="Calibri" panose="020F0502020204030204"/>
              </a:rPr>
              <a:t> </a:t>
            </a:r>
            <a:r>
              <a:rPr lang="en-US" sz="2400" dirty="0" err="1">
                <a:solidFill>
                  <a:prstClr val="black"/>
                </a:solidFill>
                <a:latin typeface="Calibri" panose="020F0502020204030204"/>
              </a:rPr>
              <a:t>accompagnants</a:t>
            </a:r>
            <a:endParaRPr lang="fr-FR" sz="4000" dirty="0">
              <a:solidFill>
                <a:prstClr val="black"/>
              </a:solidFill>
              <a:latin typeface="Calibri" panose="020F0502020204030204"/>
            </a:endParaRPr>
          </a:p>
        </p:txBody>
      </p:sp>
      <p:pic>
        <p:nvPicPr>
          <p:cNvPr id="5124" name="Picture 4" descr="Group, People, Woman, Girls, Pretty, Wheelchair User">
            <a:extLst>
              <a:ext uri="{FF2B5EF4-FFF2-40B4-BE49-F238E27FC236}">
                <a16:creationId xmlns:a16="http://schemas.microsoft.com/office/drawing/2014/main" id="{B54CD2D8-6927-4FAD-AB06-2C6B8C5074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588" y="2019300"/>
            <a:ext cx="1691111" cy="1447800"/>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1">
            <a:extLst>
              <a:ext uri="{FF2B5EF4-FFF2-40B4-BE49-F238E27FC236}">
                <a16:creationId xmlns:a16="http://schemas.microsoft.com/office/drawing/2014/main" id="{BAEFE3FE-C7FF-42DE-8194-DAE52D1853CE}"/>
              </a:ext>
            </a:extLst>
          </p:cNvPr>
          <p:cNvSpPr txBox="1">
            <a:spLocks/>
          </p:cNvSpPr>
          <p:nvPr/>
        </p:nvSpPr>
        <p:spPr>
          <a:xfrm>
            <a:off x="9675169" y="2324101"/>
            <a:ext cx="1821506" cy="42862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prstClr val="black"/>
                </a:solidFill>
                <a:latin typeface="Calibri" panose="020F0502020204030204"/>
              </a:rPr>
              <a:t>ma famille et </a:t>
            </a:r>
            <a:r>
              <a:rPr lang="en-US" sz="2400" dirty="0" err="1">
                <a:solidFill>
                  <a:prstClr val="black"/>
                </a:solidFill>
                <a:latin typeface="Calibri" panose="020F0502020204030204"/>
              </a:rPr>
              <a:t>mes</a:t>
            </a:r>
            <a:r>
              <a:rPr lang="en-US" sz="2400" dirty="0">
                <a:solidFill>
                  <a:prstClr val="black"/>
                </a:solidFill>
                <a:latin typeface="Calibri" panose="020F0502020204030204"/>
              </a:rPr>
              <a:t> </a:t>
            </a:r>
            <a:r>
              <a:rPr lang="en-US" sz="2400" dirty="0" err="1">
                <a:solidFill>
                  <a:prstClr val="black"/>
                </a:solidFill>
                <a:latin typeface="Calibri" panose="020F0502020204030204"/>
              </a:rPr>
              <a:t>amis</a:t>
            </a:r>
            <a:endParaRPr lang="fr-FR" sz="4000" dirty="0">
              <a:solidFill>
                <a:prstClr val="black"/>
              </a:solidFill>
              <a:latin typeface="Calibri" panose="020F0502020204030204"/>
            </a:endParaRPr>
          </a:p>
        </p:txBody>
      </p:sp>
      <p:sp>
        <p:nvSpPr>
          <p:cNvPr id="17" name="Titre 1">
            <a:extLst>
              <a:ext uri="{FF2B5EF4-FFF2-40B4-BE49-F238E27FC236}">
                <a16:creationId xmlns:a16="http://schemas.microsoft.com/office/drawing/2014/main" id="{C17004A7-C59F-41DB-B4AC-777F22BB8593}"/>
              </a:ext>
            </a:extLst>
          </p:cNvPr>
          <p:cNvSpPr txBox="1">
            <a:spLocks/>
          </p:cNvSpPr>
          <p:nvPr/>
        </p:nvSpPr>
        <p:spPr>
          <a:xfrm>
            <a:off x="485775" y="3759712"/>
            <a:ext cx="8362950" cy="42862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prstClr val="black"/>
                </a:solidFill>
                <a:latin typeface="Calibri" panose="020F0502020204030204"/>
              </a:rPr>
              <a:t>Pour </a:t>
            </a:r>
            <a:r>
              <a:rPr lang="en-US" sz="2400" dirty="0" err="1">
                <a:solidFill>
                  <a:prstClr val="black"/>
                </a:solidFill>
                <a:latin typeface="Calibri" panose="020F0502020204030204"/>
              </a:rPr>
              <a:t>qu’ils</a:t>
            </a:r>
            <a:r>
              <a:rPr lang="en-US" sz="2400" dirty="0">
                <a:solidFill>
                  <a:prstClr val="black"/>
                </a:solidFill>
                <a:latin typeface="Calibri" panose="020F0502020204030204"/>
              </a:rPr>
              <a:t> </a:t>
            </a:r>
            <a:r>
              <a:rPr lang="en-US" sz="2400" dirty="0" err="1">
                <a:solidFill>
                  <a:prstClr val="black"/>
                </a:solidFill>
                <a:latin typeface="Calibri" panose="020F0502020204030204"/>
              </a:rPr>
              <a:t>participent</a:t>
            </a:r>
            <a:r>
              <a:rPr lang="en-US" sz="2400" dirty="0">
                <a:solidFill>
                  <a:prstClr val="black"/>
                </a:solidFill>
                <a:latin typeface="Calibri" panose="020F0502020204030204"/>
              </a:rPr>
              <a:t> </a:t>
            </a:r>
            <a:r>
              <a:rPr lang="en-US" sz="2400" dirty="0" err="1">
                <a:solidFill>
                  <a:prstClr val="black"/>
                </a:solidFill>
                <a:latin typeface="Calibri" panose="020F0502020204030204"/>
              </a:rPr>
              <a:t>eux</a:t>
            </a:r>
            <a:r>
              <a:rPr lang="en-US" sz="2400" dirty="0">
                <a:solidFill>
                  <a:prstClr val="black"/>
                </a:solidFill>
                <a:latin typeface="Calibri" panose="020F0502020204030204"/>
              </a:rPr>
              <a:t> </a:t>
            </a:r>
            <a:r>
              <a:rPr lang="en-US" sz="2400" dirty="0" err="1">
                <a:solidFill>
                  <a:prstClr val="black"/>
                </a:solidFill>
                <a:latin typeface="Calibri" panose="020F0502020204030204"/>
              </a:rPr>
              <a:t>aussi</a:t>
            </a:r>
            <a:r>
              <a:rPr lang="en-US" sz="2400" dirty="0">
                <a:solidFill>
                  <a:prstClr val="black"/>
                </a:solidFill>
                <a:latin typeface="Calibri" panose="020F0502020204030204"/>
              </a:rPr>
              <a:t> au questionnaire :</a:t>
            </a:r>
            <a:endParaRPr lang="fr-FR" sz="4000" b="1" dirty="0">
              <a:solidFill>
                <a:prstClr val="black"/>
              </a:solidFill>
              <a:latin typeface="Calibri" panose="020F0502020204030204"/>
            </a:endParaRPr>
          </a:p>
        </p:txBody>
      </p:sp>
      <p:pic>
        <p:nvPicPr>
          <p:cNvPr id="5126" name="Picture 6" descr="Contract, Signing, Meeting, Insurance Contract">
            <a:extLst>
              <a:ext uri="{FF2B5EF4-FFF2-40B4-BE49-F238E27FC236}">
                <a16:creationId xmlns:a16="http://schemas.microsoft.com/office/drawing/2014/main" id="{29D8331F-110D-428E-8A1D-B1FC03A449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775" y="4653468"/>
            <a:ext cx="1988085" cy="1254979"/>
          </a:xfrm>
          <a:prstGeom prst="rect">
            <a:avLst/>
          </a:prstGeom>
          <a:noFill/>
          <a:extLst>
            <a:ext uri="{909E8E84-426E-40DD-AFC4-6F175D3DCCD1}">
              <a14:hiddenFill xmlns:a14="http://schemas.microsoft.com/office/drawing/2010/main">
                <a:solidFill>
                  <a:srgbClr val="FFFFFF"/>
                </a:solidFill>
              </a14:hiddenFill>
            </a:ext>
          </a:extLst>
        </p:spPr>
      </p:pic>
      <p:sp>
        <p:nvSpPr>
          <p:cNvPr id="18" name="Titre 1">
            <a:extLst>
              <a:ext uri="{FF2B5EF4-FFF2-40B4-BE49-F238E27FC236}">
                <a16:creationId xmlns:a16="http://schemas.microsoft.com/office/drawing/2014/main" id="{5017E1F4-B860-4FA3-9083-C262F1D1E777}"/>
              </a:ext>
            </a:extLst>
          </p:cNvPr>
          <p:cNvSpPr txBox="1">
            <a:spLocks/>
          </p:cNvSpPr>
          <p:nvPr/>
        </p:nvSpPr>
        <p:spPr>
          <a:xfrm>
            <a:off x="2639085" y="4750825"/>
            <a:ext cx="2009775" cy="115762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prstClr val="black"/>
                </a:solidFill>
                <a:latin typeface="Calibri" panose="020F0502020204030204"/>
              </a:rPr>
              <a:t>en </a:t>
            </a:r>
            <a:r>
              <a:rPr lang="en-US" sz="2400" dirty="0" err="1">
                <a:solidFill>
                  <a:prstClr val="black"/>
                </a:solidFill>
                <a:latin typeface="Calibri" panose="020F0502020204030204"/>
              </a:rPr>
              <a:t>m’aidant</a:t>
            </a:r>
            <a:r>
              <a:rPr lang="en-US" sz="2400" dirty="0">
                <a:solidFill>
                  <a:prstClr val="black"/>
                </a:solidFill>
                <a:latin typeface="Calibri" panose="020F0502020204030204"/>
              </a:rPr>
              <a:t> à </a:t>
            </a:r>
            <a:r>
              <a:rPr lang="en-US" sz="2400" dirty="0" err="1">
                <a:solidFill>
                  <a:prstClr val="black"/>
                </a:solidFill>
                <a:latin typeface="Calibri" panose="020F0502020204030204"/>
              </a:rPr>
              <a:t>remplir</a:t>
            </a:r>
            <a:r>
              <a:rPr lang="en-US" sz="2400" dirty="0">
                <a:solidFill>
                  <a:prstClr val="black"/>
                </a:solidFill>
                <a:latin typeface="Calibri" panose="020F0502020204030204"/>
              </a:rPr>
              <a:t> le questionnaire</a:t>
            </a:r>
            <a:endParaRPr lang="fr-FR" sz="4000" dirty="0">
              <a:solidFill>
                <a:prstClr val="black"/>
              </a:solidFill>
              <a:latin typeface="Calibri" panose="020F0502020204030204"/>
            </a:endParaRPr>
          </a:p>
        </p:txBody>
      </p:sp>
      <p:pic>
        <p:nvPicPr>
          <p:cNvPr id="19" name="Espace réservé du contenu 4" descr="Une image contenant moniteur, bus, téléphone, blanc&#10;&#10;Description générée automatiquement">
            <a:extLst>
              <a:ext uri="{FF2B5EF4-FFF2-40B4-BE49-F238E27FC236}">
                <a16:creationId xmlns:a16="http://schemas.microsoft.com/office/drawing/2014/main" id="{4E9FFCFB-86A0-46B2-AE63-8C5C35F90AC6}"/>
              </a:ext>
            </a:extLst>
          </p:cNvPr>
          <p:cNvPicPr>
            <a:picLocks noGrp="1" noChangeAspect="1"/>
          </p:cNvPicPr>
          <p:nvPr>
            <p:ph idx="1"/>
          </p:nvPr>
        </p:nvPicPr>
        <p:blipFill>
          <a:blip r:embed="rId6"/>
          <a:stretch>
            <a:fillRect/>
          </a:stretch>
        </p:blipFill>
        <p:spPr>
          <a:xfrm>
            <a:off x="4849684" y="4426781"/>
            <a:ext cx="732586" cy="1552962"/>
          </a:xfrm>
        </p:spPr>
      </p:pic>
      <p:sp>
        <p:nvSpPr>
          <p:cNvPr id="20" name="Titre 1">
            <a:extLst>
              <a:ext uri="{FF2B5EF4-FFF2-40B4-BE49-F238E27FC236}">
                <a16:creationId xmlns:a16="http://schemas.microsoft.com/office/drawing/2014/main" id="{0393879A-FF2D-4F93-A087-1CE7C562D7B6}"/>
              </a:ext>
            </a:extLst>
          </p:cNvPr>
          <p:cNvSpPr txBox="1">
            <a:spLocks/>
          </p:cNvSpPr>
          <p:nvPr/>
        </p:nvSpPr>
        <p:spPr>
          <a:xfrm>
            <a:off x="5711588" y="4698252"/>
            <a:ext cx="2009775" cy="115762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prstClr val="black"/>
                </a:solidFill>
                <a:latin typeface="Calibri" panose="020F0502020204030204"/>
              </a:rPr>
              <a:t>en </a:t>
            </a:r>
            <a:r>
              <a:rPr lang="en-US" sz="2400" dirty="0" err="1">
                <a:solidFill>
                  <a:prstClr val="black"/>
                </a:solidFill>
                <a:latin typeface="Calibri" panose="020F0502020204030204"/>
              </a:rPr>
              <a:t>téléchargeant</a:t>
            </a:r>
            <a:r>
              <a:rPr lang="en-US" sz="2400" dirty="0">
                <a:solidFill>
                  <a:prstClr val="black"/>
                </a:solidFill>
                <a:latin typeface="Calibri" panose="020F0502020204030204"/>
              </a:rPr>
              <a:t> </a:t>
            </a:r>
            <a:r>
              <a:rPr lang="en-US" sz="2400" dirty="0" err="1">
                <a:solidFill>
                  <a:prstClr val="black"/>
                </a:solidFill>
                <a:latin typeface="Calibri" panose="020F0502020204030204"/>
              </a:rPr>
              <a:t>l’application</a:t>
            </a:r>
            <a:endParaRPr lang="fr-FR" sz="4000" dirty="0">
              <a:solidFill>
                <a:prstClr val="black"/>
              </a:solidFill>
              <a:latin typeface="Calibri" panose="020F0502020204030204"/>
            </a:endParaRPr>
          </a:p>
        </p:txBody>
      </p:sp>
      <p:sp>
        <p:nvSpPr>
          <p:cNvPr id="22" name="Titre 1">
            <a:extLst>
              <a:ext uri="{FF2B5EF4-FFF2-40B4-BE49-F238E27FC236}">
                <a16:creationId xmlns:a16="http://schemas.microsoft.com/office/drawing/2014/main" id="{0DD9AE16-0B25-4D28-93C3-52CB3686708A}"/>
              </a:ext>
            </a:extLst>
          </p:cNvPr>
          <p:cNvSpPr txBox="1">
            <a:spLocks/>
          </p:cNvSpPr>
          <p:nvPr/>
        </p:nvSpPr>
        <p:spPr>
          <a:xfrm>
            <a:off x="9208334" y="4877552"/>
            <a:ext cx="2635344" cy="115762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a:solidFill>
                  <a:prstClr val="black"/>
                </a:solidFill>
                <a:latin typeface="Calibri" panose="020F0502020204030204"/>
              </a:rPr>
              <a:t>en </a:t>
            </a:r>
            <a:r>
              <a:rPr lang="en-US" sz="2200" dirty="0" err="1">
                <a:solidFill>
                  <a:prstClr val="black"/>
                </a:solidFill>
                <a:latin typeface="Calibri" panose="020F0502020204030204"/>
              </a:rPr>
              <a:t>communiquant</a:t>
            </a:r>
            <a:endParaRPr lang="en-US" sz="2200" dirty="0">
              <a:solidFill>
                <a:prstClr val="black"/>
              </a:solidFill>
              <a:latin typeface="Calibri" panose="020F0502020204030204"/>
            </a:endParaRPr>
          </a:p>
          <a:p>
            <a:r>
              <a:rPr lang="en-US" sz="2200" dirty="0">
                <a:solidFill>
                  <a:prstClr val="black"/>
                </a:solidFill>
                <a:latin typeface="Calibri" panose="020F0502020204030204"/>
              </a:rPr>
              <a:t>sur le questionnaire </a:t>
            </a:r>
            <a:br>
              <a:rPr lang="en-US" sz="2400" dirty="0">
                <a:solidFill>
                  <a:prstClr val="black"/>
                </a:solidFill>
                <a:latin typeface="Calibri" panose="020F0502020204030204"/>
              </a:rPr>
            </a:br>
            <a:r>
              <a:rPr lang="en-US" sz="1600" dirty="0">
                <a:solidFill>
                  <a:prstClr val="black"/>
                </a:solidFill>
                <a:latin typeface="Calibri" panose="020F0502020204030204"/>
              </a:rPr>
              <a:t>(par </a:t>
            </a:r>
            <a:r>
              <a:rPr lang="en-US" sz="1600" dirty="0" err="1">
                <a:solidFill>
                  <a:prstClr val="black"/>
                </a:solidFill>
                <a:latin typeface="Calibri" panose="020F0502020204030204"/>
              </a:rPr>
              <a:t>exemple</a:t>
            </a:r>
            <a:r>
              <a:rPr lang="en-US" sz="1600" dirty="0">
                <a:solidFill>
                  <a:prstClr val="black"/>
                </a:solidFill>
                <a:latin typeface="Calibri" panose="020F0502020204030204"/>
              </a:rPr>
              <a:t> avec </a:t>
            </a:r>
            <a:r>
              <a:rPr lang="en-US" sz="1600" dirty="0" err="1">
                <a:solidFill>
                  <a:prstClr val="black"/>
                </a:solidFill>
                <a:latin typeface="Calibri" panose="020F0502020204030204"/>
              </a:rPr>
              <a:t>l’affiche</a:t>
            </a:r>
            <a:r>
              <a:rPr lang="en-US" sz="1600" dirty="0">
                <a:solidFill>
                  <a:prstClr val="black"/>
                </a:solidFill>
                <a:latin typeface="Calibri" panose="020F0502020204030204"/>
              </a:rPr>
              <a:t> </a:t>
            </a:r>
            <a:br>
              <a:rPr lang="en-US" sz="1600" dirty="0">
                <a:solidFill>
                  <a:prstClr val="black"/>
                </a:solidFill>
                <a:latin typeface="Calibri" panose="020F0502020204030204"/>
              </a:rPr>
            </a:br>
            <a:r>
              <a:rPr lang="en-US" sz="1600" dirty="0" err="1">
                <a:solidFill>
                  <a:prstClr val="black"/>
                </a:solidFill>
                <a:latin typeface="Calibri" panose="020F0502020204030204"/>
              </a:rPr>
              <a:t>ou</a:t>
            </a:r>
            <a:r>
              <a:rPr lang="en-US" sz="1600" dirty="0">
                <a:solidFill>
                  <a:prstClr val="black"/>
                </a:solidFill>
                <a:latin typeface="Calibri" panose="020F0502020204030204"/>
              </a:rPr>
              <a:t> sur les </a:t>
            </a:r>
            <a:r>
              <a:rPr lang="en-US" sz="1600" dirty="0" err="1">
                <a:solidFill>
                  <a:prstClr val="black"/>
                </a:solidFill>
                <a:latin typeface="Calibri" panose="020F0502020204030204"/>
              </a:rPr>
              <a:t>réseaux</a:t>
            </a:r>
            <a:r>
              <a:rPr lang="en-US" sz="1600" dirty="0">
                <a:solidFill>
                  <a:prstClr val="black"/>
                </a:solidFill>
                <a:latin typeface="Calibri" panose="020F0502020204030204"/>
              </a:rPr>
              <a:t> </a:t>
            </a:r>
            <a:r>
              <a:rPr lang="en-US" sz="1600" dirty="0" err="1">
                <a:solidFill>
                  <a:prstClr val="black"/>
                </a:solidFill>
                <a:latin typeface="Calibri" panose="020F0502020204030204"/>
              </a:rPr>
              <a:t>sociaux</a:t>
            </a:r>
            <a:r>
              <a:rPr lang="en-US" sz="1600" dirty="0">
                <a:solidFill>
                  <a:prstClr val="black"/>
                </a:solidFill>
                <a:latin typeface="Calibri" panose="020F0502020204030204"/>
              </a:rPr>
              <a:t>)</a:t>
            </a:r>
            <a:endParaRPr lang="fr-FR" sz="4000" dirty="0">
              <a:solidFill>
                <a:prstClr val="black"/>
              </a:solidFill>
              <a:latin typeface="Calibri" panose="020F0502020204030204"/>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8901" y="3566967"/>
            <a:ext cx="953216" cy="136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33187"/>
          <a:stretch/>
        </p:blipFill>
        <p:spPr bwMode="auto">
          <a:xfrm>
            <a:off x="9814184" y="6071191"/>
            <a:ext cx="2047875" cy="64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09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4CD21-62B3-6C46-8467-35726B512323}"/>
              </a:ext>
            </a:extLst>
          </p:cNvPr>
          <p:cNvSpPr>
            <a:spLocks noGrp="1"/>
          </p:cNvSpPr>
          <p:nvPr>
            <p:ph type="title"/>
          </p:nvPr>
        </p:nvSpPr>
        <p:spPr>
          <a:xfrm>
            <a:off x="485775" y="237530"/>
            <a:ext cx="11315700" cy="1157622"/>
          </a:xfrm>
        </p:spPr>
        <p:txBody>
          <a:bodyPr>
            <a:normAutofit fontScale="90000"/>
          </a:bodyPr>
          <a:lstStyle/>
          <a:p>
            <a:r>
              <a:rPr lang="fr-FR" b="1" dirty="0">
                <a:latin typeface="+mn-lt"/>
              </a:rPr>
              <a:t>Je suis un professionnel accompagnant ou un proche </a:t>
            </a:r>
            <a:br>
              <a:rPr lang="fr-FR" b="1" dirty="0">
                <a:latin typeface="+mn-lt"/>
              </a:rPr>
            </a:br>
            <a:r>
              <a:rPr lang="fr-FR" b="1" dirty="0">
                <a:latin typeface="+mn-lt"/>
              </a:rPr>
              <a:t>je peux aussi aider.</a:t>
            </a:r>
          </a:p>
        </p:txBody>
      </p:sp>
      <p:sp>
        <p:nvSpPr>
          <p:cNvPr id="17" name="Titre 1">
            <a:extLst>
              <a:ext uri="{FF2B5EF4-FFF2-40B4-BE49-F238E27FC236}">
                <a16:creationId xmlns:a16="http://schemas.microsoft.com/office/drawing/2014/main" id="{C17004A7-C59F-41DB-B4AC-777F22BB8593}"/>
              </a:ext>
            </a:extLst>
          </p:cNvPr>
          <p:cNvSpPr txBox="1">
            <a:spLocks/>
          </p:cNvSpPr>
          <p:nvPr/>
        </p:nvSpPr>
        <p:spPr>
          <a:xfrm>
            <a:off x="485775" y="1688033"/>
            <a:ext cx="8362950" cy="42862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4000" b="1" dirty="0">
              <a:solidFill>
                <a:prstClr val="black"/>
              </a:solidFill>
              <a:latin typeface="Calibri" panose="020F0502020204030204"/>
            </a:endParaRPr>
          </a:p>
        </p:txBody>
      </p:sp>
      <p:pic>
        <p:nvPicPr>
          <p:cNvPr id="5126" name="Picture 6" descr="Contract, Signing, Meeting, Insurance Contract">
            <a:extLst>
              <a:ext uri="{FF2B5EF4-FFF2-40B4-BE49-F238E27FC236}">
                <a16:creationId xmlns:a16="http://schemas.microsoft.com/office/drawing/2014/main" id="{29D8331F-110D-428E-8A1D-B1FC03A449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9105" y="1862139"/>
            <a:ext cx="3145458" cy="1985571"/>
          </a:xfrm>
          <a:prstGeom prst="rect">
            <a:avLst/>
          </a:prstGeom>
          <a:noFill/>
          <a:extLst>
            <a:ext uri="{909E8E84-426E-40DD-AFC4-6F175D3DCCD1}">
              <a14:hiddenFill xmlns:a14="http://schemas.microsoft.com/office/drawing/2010/main">
                <a:solidFill>
                  <a:srgbClr val="FFFFFF"/>
                </a:solidFill>
              </a14:hiddenFill>
            </a:ext>
          </a:extLst>
        </p:spPr>
      </p:pic>
      <p:pic>
        <p:nvPicPr>
          <p:cNvPr id="19" name="Espace réservé du contenu 4" descr="Une image contenant moniteur, bus, téléphone, blanc&#10;&#10;Description générée automatiquement">
            <a:extLst>
              <a:ext uri="{FF2B5EF4-FFF2-40B4-BE49-F238E27FC236}">
                <a16:creationId xmlns:a16="http://schemas.microsoft.com/office/drawing/2014/main" id="{4E9FFCFB-86A0-46B2-AE63-8C5C35F90AC6}"/>
              </a:ext>
            </a:extLst>
          </p:cNvPr>
          <p:cNvPicPr>
            <a:picLocks noGrp="1" noChangeAspect="1"/>
          </p:cNvPicPr>
          <p:nvPr>
            <p:ph idx="1"/>
          </p:nvPr>
        </p:nvPicPr>
        <p:blipFill>
          <a:blip r:embed="rId3"/>
          <a:stretch>
            <a:fillRect/>
          </a:stretch>
        </p:blipFill>
        <p:spPr>
          <a:xfrm>
            <a:off x="3357569" y="1791778"/>
            <a:ext cx="839870" cy="1780387"/>
          </a:xfrm>
        </p:spPr>
      </p:pic>
      <p:sp>
        <p:nvSpPr>
          <p:cNvPr id="20" name="Titre 1">
            <a:extLst>
              <a:ext uri="{FF2B5EF4-FFF2-40B4-BE49-F238E27FC236}">
                <a16:creationId xmlns:a16="http://schemas.microsoft.com/office/drawing/2014/main" id="{0393879A-FF2D-4F93-A087-1CE7C562D7B6}"/>
              </a:ext>
            </a:extLst>
          </p:cNvPr>
          <p:cNvSpPr txBox="1">
            <a:spLocks/>
          </p:cNvSpPr>
          <p:nvPr/>
        </p:nvSpPr>
        <p:spPr>
          <a:xfrm>
            <a:off x="485775" y="3795218"/>
            <a:ext cx="3711664" cy="232735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solidFill>
                  <a:prstClr val="black"/>
                </a:solidFill>
                <a:latin typeface="Calibri" panose="020F0502020204030204"/>
              </a:rPr>
              <a:t>Dans les établissements, </a:t>
            </a:r>
            <a:br>
              <a:rPr lang="fr-FR" sz="2400" dirty="0">
                <a:solidFill>
                  <a:prstClr val="black"/>
                </a:solidFill>
                <a:latin typeface="Calibri" panose="020F0502020204030204"/>
              </a:rPr>
            </a:br>
            <a:r>
              <a:rPr lang="fr-FR" sz="2400" dirty="0">
                <a:solidFill>
                  <a:prstClr val="black"/>
                </a:solidFill>
                <a:latin typeface="Calibri" panose="020F0502020204030204"/>
              </a:rPr>
              <a:t>je m’assure </a:t>
            </a:r>
            <a:r>
              <a:rPr lang="en-US" sz="2400" dirty="0" err="1">
                <a:solidFill>
                  <a:prstClr val="black"/>
                </a:solidFill>
                <a:latin typeface="Calibri" panose="020F0502020204030204"/>
              </a:rPr>
              <a:t>qu’un</a:t>
            </a:r>
            <a:r>
              <a:rPr lang="en-US" sz="2400" dirty="0">
                <a:solidFill>
                  <a:prstClr val="black"/>
                </a:solidFill>
                <a:latin typeface="Calibri" panose="020F0502020204030204"/>
              </a:rPr>
              <a:t> </a:t>
            </a:r>
            <a:r>
              <a:rPr lang="en-US" sz="2400" dirty="0" err="1">
                <a:solidFill>
                  <a:prstClr val="black"/>
                </a:solidFill>
                <a:latin typeface="Calibri" panose="020F0502020204030204"/>
              </a:rPr>
              <a:t>accès</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a:solidFill>
                  <a:prstClr val="black"/>
                </a:solidFill>
                <a:latin typeface="Calibri" panose="020F0502020204030204"/>
              </a:rPr>
              <a:t>au site </a:t>
            </a:r>
            <a:r>
              <a:rPr lang="en-US" sz="2400" dirty="0" err="1">
                <a:solidFill>
                  <a:prstClr val="black"/>
                </a:solidFill>
                <a:latin typeface="Calibri" panose="020F0502020204030204"/>
              </a:rPr>
              <a:t>ou</a:t>
            </a:r>
            <a:r>
              <a:rPr lang="en-US" sz="2400" dirty="0">
                <a:solidFill>
                  <a:prstClr val="black"/>
                </a:solidFill>
                <a:latin typeface="Calibri" panose="020F0502020204030204"/>
              </a:rPr>
              <a:t> que </a:t>
            </a:r>
            <a:r>
              <a:rPr lang="en-US" sz="2400" dirty="0" err="1">
                <a:solidFill>
                  <a:prstClr val="black"/>
                </a:solidFill>
                <a:latin typeface="Calibri" panose="020F0502020204030204"/>
              </a:rPr>
              <a:t>l’application</a:t>
            </a:r>
            <a:r>
              <a:rPr lang="en-US" sz="2400" dirty="0">
                <a:solidFill>
                  <a:prstClr val="black"/>
                </a:solidFill>
                <a:latin typeface="Calibri" panose="020F0502020204030204"/>
              </a:rPr>
              <a:t> </a:t>
            </a:r>
            <a:r>
              <a:rPr lang="en-US" sz="2400" dirty="0" err="1">
                <a:solidFill>
                  <a:prstClr val="black"/>
                </a:solidFill>
                <a:latin typeface="Calibri" panose="020F0502020204030204"/>
              </a:rPr>
              <a:t>soient</a:t>
            </a:r>
            <a:r>
              <a:rPr lang="en-US" sz="2400" dirty="0">
                <a:solidFill>
                  <a:prstClr val="black"/>
                </a:solidFill>
                <a:latin typeface="Calibri" panose="020F0502020204030204"/>
              </a:rPr>
              <a:t> </a:t>
            </a:r>
            <a:r>
              <a:rPr lang="en-US" sz="2400" dirty="0" err="1">
                <a:solidFill>
                  <a:prstClr val="black"/>
                </a:solidFill>
                <a:latin typeface="Calibri" panose="020F0502020204030204"/>
              </a:rPr>
              <a:t>disponibles</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a:solidFill>
                  <a:prstClr val="black"/>
                </a:solidFill>
                <a:latin typeface="Calibri" panose="020F0502020204030204"/>
              </a:rPr>
              <a:t>sur les </a:t>
            </a:r>
            <a:r>
              <a:rPr lang="en-US" sz="2400" dirty="0" err="1">
                <a:solidFill>
                  <a:prstClr val="black"/>
                </a:solidFill>
                <a:latin typeface="Calibri" panose="020F0502020204030204"/>
              </a:rPr>
              <a:t>ordinateurs</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err="1">
                <a:solidFill>
                  <a:prstClr val="black"/>
                </a:solidFill>
                <a:latin typeface="Calibri" panose="020F0502020204030204"/>
              </a:rPr>
              <a:t>ou</a:t>
            </a:r>
            <a:r>
              <a:rPr lang="en-US" sz="2400" dirty="0">
                <a:solidFill>
                  <a:prstClr val="black"/>
                </a:solidFill>
                <a:latin typeface="Calibri" panose="020F0502020204030204"/>
              </a:rPr>
              <a:t> smartphones </a:t>
            </a:r>
            <a:r>
              <a:rPr lang="en-US" sz="2400" dirty="0" err="1">
                <a:solidFill>
                  <a:prstClr val="black"/>
                </a:solidFill>
                <a:latin typeface="Calibri" panose="020F0502020204030204"/>
              </a:rPr>
              <a:t>professionnels</a:t>
            </a:r>
            <a:r>
              <a:rPr lang="en-US" sz="2400" dirty="0">
                <a:solidFill>
                  <a:prstClr val="black"/>
                </a:solidFill>
                <a:latin typeface="Calibri" panose="020F0502020204030204"/>
              </a:rPr>
              <a:t>.</a:t>
            </a:r>
            <a:endParaRPr lang="fr-FR" sz="4000" dirty="0">
              <a:solidFill>
                <a:prstClr val="black"/>
              </a:solidFill>
              <a:latin typeface="Calibri" panose="020F0502020204030204"/>
            </a:endParaRPr>
          </a:p>
        </p:txBody>
      </p:sp>
      <p:sp>
        <p:nvSpPr>
          <p:cNvPr id="22" name="Titre 1">
            <a:extLst>
              <a:ext uri="{FF2B5EF4-FFF2-40B4-BE49-F238E27FC236}">
                <a16:creationId xmlns:a16="http://schemas.microsoft.com/office/drawing/2014/main" id="{0DD9AE16-0B25-4D28-93C3-52CB3686708A}"/>
              </a:ext>
            </a:extLst>
          </p:cNvPr>
          <p:cNvSpPr txBox="1">
            <a:spLocks/>
          </p:cNvSpPr>
          <p:nvPr/>
        </p:nvSpPr>
        <p:spPr>
          <a:xfrm>
            <a:off x="8521611" y="4389129"/>
            <a:ext cx="3001524" cy="19017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err="1">
                <a:solidFill>
                  <a:prstClr val="black"/>
                </a:solidFill>
                <a:latin typeface="Calibri" panose="020F0502020204030204"/>
              </a:rPr>
              <a:t>J’utilise</a:t>
            </a:r>
            <a:r>
              <a:rPr lang="en-US" sz="2400" dirty="0">
                <a:solidFill>
                  <a:prstClr val="black"/>
                </a:solidFill>
                <a:latin typeface="Calibri" panose="020F0502020204030204"/>
              </a:rPr>
              <a:t> les </a:t>
            </a:r>
            <a:r>
              <a:rPr lang="en-US" sz="2400" dirty="0" err="1">
                <a:solidFill>
                  <a:prstClr val="black"/>
                </a:solidFill>
                <a:latin typeface="Calibri" panose="020F0502020204030204"/>
              </a:rPr>
              <a:t>moyens</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a:solidFill>
                  <a:prstClr val="black"/>
                </a:solidFill>
                <a:latin typeface="Calibri" panose="020F0502020204030204"/>
              </a:rPr>
              <a:t>de promotion mis </a:t>
            </a:r>
            <a:br>
              <a:rPr lang="en-US" sz="2400" dirty="0">
                <a:solidFill>
                  <a:prstClr val="black"/>
                </a:solidFill>
                <a:latin typeface="Calibri" panose="020F0502020204030204"/>
              </a:rPr>
            </a:br>
            <a:r>
              <a:rPr lang="en-US" sz="2400" dirty="0">
                <a:solidFill>
                  <a:prstClr val="black"/>
                </a:solidFill>
                <a:latin typeface="Calibri" panose="020F0502020204030204"/>
              </a:rPr>
              <a:t>à disposition pour faire </a:t>
            </a:r>
            <a:r>
              <a:rPr lang="en-US" sz="2400" dirty="0" err="1">
                <a:solidFill>
                  <a:prstClr val="black"/>
                </a:solidFill>
                <a:latin typeface="Calibri" panose="020F0502020204030204"/>
              </a:rPr>
              <a:t>connaître</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a:solidFill>
                  <a:prstClr val="black"/>
                </a:solidFill>
                <a:latin typeface="Calibri" panose="020F0502020204030204"/>
              </a:rPr>
              <a:t>le questionnaire.</a:t>
            </a:r>
            <a:endParaRPr lang="fr-FR" sz="2400" dirty="0">
              <a:solidFill>
                <a:prstClr val="black"/>
              </a:solidFill>
              <a:latin typeface="Calibri" panose="020F0502020204030204"/>
            </a:endParaRPr>
          </a:p>
        </p:txBody>
      </p:sp>
      <p:sp>
        <p:nvSpPr>
          <p:cNvPr id="21" name="Titre 1">
            <a:extLst>
              <a:ext uri="{FF2B5EF4-FFF2-40B4-BE49-F238E27FC236}">
                <a16:creationId xmlns:a16="http://schemas.microsoft.com/office/drawing/2014/main" id="{FC31258A-3CAF-4FE6-8790-22E00569278A}"/>
              </a:ext>
            </a:extLst>
          </p:cNvPr>
          <p:cNvSpPr txBox="1">
            <a:spLocks/>
          </p:cNvSpPr>
          <p:nvPr/>
        </p:nvSpPr>
        <p:spPr>
          <a:xfrm>
            <a:off x="4673600" y="4389129"/>
            <a:ext cx="3492500" cy="19017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err="1">
                <a:solidFill>
                  <a:prstClr val="black"/>
                </a:solidFill>
                <a:latin typeface="Calibri" panose="020F0502020204030204"/>
              </a:rPr>
              <a:t>Quand</a:t>
            </a:r>
            <a:r>
              <a:rPr lang="en-US" sz="2400" dirty="0">
                <a:solidFill>
                  <a:prstClr val="black"/>
                </a:solidFill>
                <a:latin typeface="Calibri" panose="020F0502020204030204"/>
              </a:rPr>
              <a:t> </a:t>
            </a:r>
            <a:r>
              <a:rPr lang="en-US" sz="2400" dirty="0" err="1">
                <a:solidFill>
                  <a:prstClr val="black"/>
                </a:solidFill>
                <a:latin typeface="Calibri" panose="020F0502020204030204"/>
              </a:rPr>
              <a:t>une</a:t>
            </a:r>
            <a:r>
              <a:rPr lang="en-US" sz="2400" dirty="0">
                <a:solidFill>
                  <a:prstClr val="black"/>
                </a:solidFill>
                <a:latin typeface="Calibri" panose="020F0502020204030204"/>
              </a:rPr>
              <a:t> </a:t>
            </a:r>
            <a:r>
              <a:rPr lang="en-US" sz="2400" dirty="0" err="1">
                <a:solidFill>
                  <a:prstClr val="black"/>
                </a:solidFill>
                <a:latin typeface="Calibri" panose="020F0502020204030204"/>
              </a:rPr>
              <a:t>personne</a:t>
            </a:r>
            <a:r>
              <a:rPr lang="en-US" sz="2400" dirty="0">
                <a:solidFill>
                  <a:prstClr val="black"/>
                </a:solidFill>
                <a:latin typeface="Calibri" panose="020F0502020204030204"/>
              </a:rPr>
              <a:t> </a:t>
            </a:r>
            <a:r>
              <a:rPr lang="en-US" sz="2400" dirty="0" err="1">
                <a:solidFill>
                  <a:prstClr val="black"/>
                </a:solidFill>
                <a:latin typeface="Calibri" panose="020F0502020204030204"/>
              </a:rPr>
              <a:t>revient</a:t>
            </a:r>
            <a:r>
              <a:rPr lang="en-US" sz="2400" dirty="0">
                <a:solidFill>
                  <a:prstClr val="black"/>
                </a:solidFill>
                <a:latin typeface="Calibri" panose="020F0502020204030204"/>
              </a:rPr>
              <a:t> d’un </a:t>
            </a:r>
            <a:r>
              <a:rPr lang="en-US" sz="2400" dirty="0" err="1">
                <a:solidFill>
                  <a:prstClr val="black"/>
                </a:solidFill>
                <a:latin typeface="Calibri" panose="020F0502020204030204"/>
              </a:rPr>
              <a:t>soin</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a:solidFill>
                  <a:prstClr val="black"/>
                </a:solidFill>
                <a:latin typeface="Calibri" panose="020F0502020204030204"/>
              </a:rPr>
              <a:t>je </a:t>
            </a:r>
            <a:r>
              <a:rPr lang="en-US" sz="2400" dirty="0" err="1">
                <a:solidFill>
                  <a:prstClr val="black"/>
                </a:solidFill>
                <a:latin typeface="Calibri" panose="020F0502020204030204"/>
              </a:rPr>
              <a:t>l’invite</a:t>
            </a:r>
            <a:r>
              <a:rPr lang="en-US" sz="2400" dirty="0">
                <a:solidFill>
                  <a:prstClr val="black"/>
                </a:solidFill>
                <a:latin typeface="Calibri" panose="020F0502020204030204"/>
              </a:rPr>
              <a:t> et </a:t>
            </a:r>
            <a:r>
              <a:rPr lang="en-US" sz="2400" dirty="0" err="1">
                <a:solidFill>
                  <a:prstClr val="black"/>
                </a:solidFill>
                <a:latin typeface="Calibri" panose="020F0502020204030204"/>
              </a:rPr>
              <a:t>l’aide</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err="1">
                <a:solidFill>
                  <a:prstClr val="black"/>
                </a:solidFill>
                <a:latin typeface="Calibri" panose="020F0502020204030204"/>
              </a:rPr>
              <a:t>si</a:t>
            </a:r>
            <a:r>
              <a:rPr lang="en-US" sz="2400" dirty="0">
                <a:solidFill>
                  <a:prstClr val="black"/>
                </a:solidFill>
                <a:latin typeface="Calibri" panose="020F0502020204030204"/>
              </a:rPr>
              <a:t> </a:t>
            </a:r>
            <a:r>
              <a:rPr lang="en-US" sz="2400" dirty="0" err="1">
                <a:solidFill>
                  <a:prstClr val="black"/>
                </a:solidFill>
                <a:latin typeface="Calibri" panose="020F0502020204030204"/>
              </a:rPr>
              <a:t>besoin</a:t>
            </a:r>
            <a:r>
              <a:rPr lang="en-US" sz="2400" dirty="0">
                <a:solidFill>
                  <a:prstClr val="black"/>
                </a:solidFill>
                <a:latin typeface="Calibri" panose="020F0502020204030204"/>
              </a:rPr>
              <a:t> à </a:t>
            </a:r>
            <a:r>
              <a:rPr lang="en-US" sz="2400" dirty="0" err="1">
                <a:solidFill>
                  <a:prstClr val="black"/>
                </a:solidFill>
                <a:latin typeface="Calibri" panose="020F0502020204030204"/>
              </a:rPr>
              <a:t>remplir</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a:solidFill>
                  <a:prstClr val="black"/>
                </a:solidFill>
                <a:latin typeface="Calibri" panose="020F0502020204030204"/>
              </a:rPr>
              <a:t>le questionnaire.</a:t>
            </a:r>
            <a:endParaRPr lang="fr-FR" sz="4000" dirty="0">
              <a:solidFill>
                <a:prstClr val="black"/>
              </a:solidFill>
              <a:latin typeface="Calibri" panose="020F0502020204030204"/>
            </a:endParaRPr>
          </a:p>
        </p:txBody>
      </p:sp>
      <p:pic>
        <p:nvPicPr>
          <p:cNvPr id="23" name="Image 22" descr="Une image contenant équipement électronique, ordinateur, assis, portable&#10;&#10;Description générée automatiquement">
            <a:extLst>
              <a:ext uri="{FF2B5EF4-FFF2-40B4-BE49-F238E27FC236}">
                <a16:creationId xmlns:a16="http://schemas.microsoft.com/office/drawing/2014/main" id="{FC6E773A-FB09-4C2E-A420-6EC714559E7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67" b="90000" l="2186" r="96175">
                        <a14:foregroundMark x1="12158" y1="73833" x2="17350" y2="57833"/>
                        <a14:foregroundMark x1="17350" y1="57833" x2="17896" y2="43500"/>
                        <a14:foregroundMark x1="15164" y1="79000" x2="26913" y2="68833"/>
                        <a14:foregroundMark x1="26913" y1="68833" x2="39344" y2="75000"/>
                        <a14:foregroundMark x1="39344" y1="75000" x2="53142" y2="72667"/>
                        <a14:foregroundMark x1="53142" y1="72667" x2="93306" y2="82000"/>
                        <a14:foregroundMark x1="93306" y1="82000" x2="88661" y2="65500"/>
                        <a14:foregroundMark x1="88661" y1="65500" x2="88661" y2="14167"/>
                        <a14:foregroundMark x1="88661" y1="14167" x2="76366" y2="6000"/>
                        <a14:foregroundMark x1="76366" y1="6000" x2="19536" y2="7000"/>
                        <a14:foregroundMark x1="19536" y1="7000" x2="11612" y2="20667"/>
                        <a14:foregroundMark x1="11612" y1="20667" x2="11885" y2="69500"/>
                        <a14:foregroundMark x1="11885" y1="69500" x2="6421" y2="84167"/>
                        <a14:foregroundMark x1="6421" y1="84167" x2="57104" y2="86667"/>
                        <a14:foregroundMark x1="57104" y1="86667" x2="84563" y2="85833"/>
                        <a14:foregroundMark x1="84563" y1="85833" x2="92896" y2="82667"/>
                        <a14:foregroundMark x1="88798" y1="74167" x2="29372" y2="67667"/>
                        <a14:foregroundMark x1="29372" y1="67667" x2="49180" y2="70333"/>
                        <a14:foregroundMark x1="49180" y1="70333" x2="76093" y2="69500"/>
                        <a14:foregroundMark x1="79372" y1="67833" x2="23087" y2="68167"/>
                        <a14:foregroundMark x1="23087" y1="68167" x2="21038" y2="67333"/>
                        <a14:foregroundMark x1="21858" y1="67833" x2="23087" y2="67833"/>
                        <a14:foregroundMark x1="11475" y1="18333" x2="19945" y2="5833"/>
                        <a14:foregroundMark x1="19945" y1="5833" x2="88934" y2="6000"/>
                        <a14:foregroundMark x1="93306" y1="75167" x2="84426" y2="88000"/>
                        <a14:foregroundMark x1="84426" y1="88000" x2="2322" y2="87833"/>
                        <a14:foregroundMark x1="2322" y1="87833" x2="7240" y2="75333"/>
                        <a14:foregroundMark x1="84699" y1="76333" x2="87158" y2="75333"/>
                        <a14:foregroundMark x1="89481" y1="77000" x2="85109" y2="59000"/>
                        <a14:foregroundMark x1="85109" y1="59000" x2="83470" y2="85333"/>
                        <a14:foregroundMark x1="83470" y1="85333" x2="80464" y2="67833"/>
                        <a14:foregroundMark x1="80464" y1="67833" x2="57377" y2="67833"/>
                        <a14:foregroundMark x1="57377" y1="67833" x2="20628" y2="76500"/>
                        <a14:foregroundMark x1="20628" y1="76500" x2="29235" y2="61833"/>
                        <a14:foregroundMark x1="29235" y1="61833" x2="42486" y2="65167"/>
                        <a14:foregroundMark x1="42486" y1="65167" x2="53005" y2="74833"/>
                        <a14:foregroundMark x1="53005" y1="74833" x2="81831" y2="78167"/>
                        <a14:foregroundMark x1="81831" y1="78167" x2="66940" y2="74833"/>
                        <a14:foregroundMark x1="66940" y1="74833" x2="53962" y2="80000"/>
                        <a14:foregroundMark x1="53962" y1="80000" x2="38661" y2="80500"/>
                        <a14:foregroundMark x1="38661" y1="80500" x2="54372" y2="77500"/>
                        <a14:foregroundMark x1="81421" y1="63500" x2="40164" y2="68667"/>
                        <a14:foregroundMark x1="40164" y1="68667" x2="38388" y2="69333"/>
                        <a14:foregroundMark x1="46858" y1="65833" x2="61339" y2="64833"/>
                        <a14:foregroundMark x1="61339" y1="64833" x2="62842" y2="64833"/>
                        <a14:foregroundMark x1="42896" y1="64667" x2="61612" y2="65833"/>
                        <a14:foregroundMark x1="26093" y1="71500" x2="51366" y2="75333"/>
                        <a14:foregroundMark x1="27459" y1="77167" x2="42896" y2="76667"/>
                        <a14:foregroundMark x1="32514" y1="78667" x2="53689" y2="76833"/>
                        <a14:foregroundMark x1="94809" y1="79833" x2="96175" y2="86500"/>
                        <a14:backgroundMark x1="5464" y1="65500" x2="1503" y2="70667"/>
                        <a14:backgroundMark x1="9426" y1="67000" x2="9426" y2="67000"/>
                        <a14:backgroundMark x1="92077" y1="67167" x2="92077" y2="67167"/>
                        <a14:backgroundMark x1="91940" y1="67167" x2="93306" y2="68000"/>
                      </a14:backgroundRemoval>
                    </a14:imgEffect>
                  </a14:imgLayer>
                </a14:imgProps>
              </a:ext>
            </a:extLst>
          </a:blip>
          <a:stretch>
            <a:fillRect/>
          </a:stretch>
        </p:blipFill>
        <p:spPr>
          <a:xfrm>
            <a:off x="648666" y="1638196"/>
            <a:ext cx="2594079" cy="2126294"/>
          </a:xfrm>
          <a:prstGeom prst="rect">
            <a:avLst/>
          </a:prstGeom>
        </p:spPr>
      </p:pic>
      <p:pic>
        <p:nvPicPr>
          <p:cNvPr id="24" name="Image 23" descr="Une image contenant capture d’écran&#10;&#10;Description générée automatiquement">
            <a:extLst>
              <a:ext uri="{FF2B5EF4-FFF2-40B4-BE49-F238E27FC236}">
                <a16:creationId xmlns:a16="http://schemas.microsoft.com/office/drawing/2014/main" id="{A235CA48-9EC7-4271-A639-4CDFC7A01053}"/>
              </a:ext>
            </a:extLst>
          </p:cNvPr>
          <p:cNvPicPr>
            <a:picLocks noChangeAspect="1"/>
          </p:cNvPicPr>
          <p:nvPr/>
        </p:nvPicPr>
        <p:blipFill rotWithShape="1">
          <a:blip r:embed="rId6"/>
          <a:srcRect r="5917"/>
          <a:stretch/>
        </p:blipFill>
        <p:spPr>
          <a:xfrm>
            <a:off x="1017033" y="1809647"/>
            <a:ext cx="1890019" cy="1178819"/>
          </a:xfrm>
          <a:prstGeom prst="rect">
            <a:avLst/>
          </a:prstGeom>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59341" y="1440336"/>
            <a:ext cx="2059639" cy="294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33187"/>
          <a:stretch/>
        </p:blipFill>
        <p:spPr bwMode="auto">
          <a:xfrm>
            <a:off x="9814184" y="6071191"/>
            <a:ext cx="2047875" cy="64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46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22D609A-23C9-4E32-A7B9-31518DFC7A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57" t="27593" r="17237" b="21666"/>
          <a:stretch/>
        </p:blipFill>
        <p:spPr bwMode="auto">
          <a:xfrm>
            <a:off x="5597652" y="3323710"/>
            <a:ext cx="6045200" cy="3479800"/>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8B0E9E54-238B-40D9-8149-911C469503E6}"/>
              </a:ext>
            </a:extLst>
          </p:cNvPr>
          <p:cNvSpPr txBox="1">
            <a:spLocks/>
          </p:cNvSpPr>
          <p:nvPr/>
        </p:nvSpPr>
        <p:spPr>
          <a:xfrm>
            <a:off x="460248" y="876300"/>
            <a:ext cx="6268770" cy="521090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prstClr val="black"/>
                </a:solidFill>
                <a:latin typeface="Calibri" panose="020F0502020204030204"/>
              </a:rPr>
              <a:t>Plus nous recueillons </a:t>
            </a:r>
            <a:br>
              <a:rPr lang="fr-FR" b="1" dirty="0">
                <a:solidFill>
                  <a:prstClr val="black"/>
                </a:solidFill>
                <a:latin typeface="Calibri" panose="020F0502020204030204"/>
              </a:rPr>
            </a:br>
            <a:r>
              <a:rPr lang="fr-FR" b="1" dirty="0">
                <a:solidFill>
                  <a:prstClr val="black"/>
                </a:solidFill>
                <a:latin typeface="Calibri" panose="020F0502020204030204"/>
              </a:rPr>
              <a:t>de réponses au questionnaire, plus </a:t>
            </a:r>
            <a:br>
              <a:rPr lang="fr-FR" b="1" dirty="0">
                <a:solidFill>
                  <a:prstClr val="black"/>
                </a:solidFill>
                <a:latin typeface="Calibri" panose="020F0502020204030204"/>
              </a:rPr>
            </a:br>
            <a:r>
              <a:rPr lang="fr-FR" b="1" dirty="0">
                <a:solidFill>
                  <a:prstClr val="black"/>
                </a:solidFill>
                <a:latin typeface="Calibri" panose="020F0502020204030204"/>
              </a:rPr>
              <a:t>nos informations </a:t>
            </a:r>
            <a:br>
              <a:rPr lang="fr-FR" b="1" dirty="0">
                <a:solidFill>
                  <a:prstClr val="black"/>
                </a:solidFill>
                <a:latin typeface="Calibri" panose="020F0502020204030204"/>
              </a:rPr>
            </a:br>
            <a:r>
              <a:rPr lang="fr-FR" b="1" dirty="0">
                <a:solidFill>
                  <a:prstClr val="black"/>
                </a:solidFill>
                <a:latin typeface="Calibri" panose="020F0502020204030204"/>
              </a:rPr>
              <a:t>sont précises.</a:t>
            </a:r>
            <a:br>
              <a:rPr lang="fr-FR" b="1" dirty="0">
                <a:solidFill>
                  <a:prstClr val="black"/>
                </a:solidFill>
                <a:latin typeface="Calibri" panose="020F0502020204030204"/>
              </a:rPr>
            </a:br>
            <a:r>
              <a:rPr lang="fr-FR" sz="2000" b="1" dirty="0">
                <a:solidFill>
                  <a:prstClr val="black"/>
                </a:solidFill>
                <a:latin typeface="Calibri" panose="020F0502020204030204"/>
              </a:rPr>
              <a:t> </a:t>
            </a:r>
            <a:br>
              <a:rPr lang="fr-FR" b="1" dirty="0">
                <a:solidFill>
                  <a:prstClr val="black"/>
                </a:solidFill>
                <a:latin typeface="Calibri" panose="020F0502020204030204"/>
              </a:rPr>
            </a:br>
            <a:r>
              <a:rPr lang="en-US" sz="2700" dirty="0" err="1">
                <a:solidFill>
                  <a:prstClr val="black"/>
                </a:solidFill>
                <a:latin typeface="Calibri" panose="020F0502020204030204"/>
              </a:rPr>
              <a:t>Votre</a:t>
            </a:r>
            <a:r>
              <a:rPr lang="en-US" sz="2700" dirty="0">
                <a:solidFill>
                  <a:prstClr val="black"/>
                </a:solidFill>
                <a:latin typeface="Calibri" panose="020F0502020204030204"/>
              </a:rPr>
              <a:t> aide et </a:t>
            </a:r>
            <a:r>
              <a:rPr lang="en-US" sz="2700" dirty="0" err="1">
                <a:solidFill>
                  <a:prstClr val="black"/>
                </a:solidFill>
                <a:latin typeface="Calibri" panose="020F0502020204030204"/>
              </a:rPr>
              <a:t>votre</a:t>
            </a:r>
            <a:r>
              <a:rPr lang="en-US" sz="2700" dirty="0">
                <a:solidFill>
                  <a:prstClr val="black"/>
                </a:solidFill>
                <a:latin typeface="Calibri" panose="020F0502020204030204"/>
              </a:rPr>
              <a:t> participation</a:t>
            </a:r>
            <a:br>
              <a:rPr lang="en-US" sz="2700" dirty="0">
                <a:solidFill>
                  <a:prstClr val="black"/>
                </a:solidFill>
                <a:latin typeface="Calibri" panose="020F0502020204030204"/>
              </a:rPr>
            </a:br>
            <a:r>
              <a:rPr lang="en-US" sz="2700" dirty="0" err="1">
                <a:solidFill>
                  <a:prstClr val="black"/>
                </a:solidFill>
                <a:latin typeface="Calibri" panose="020F0502020204030204"/>
              </a:rPr>
              <a:t>sont</a:t>
            </a:r>
            <a:r>
              <a:rPr lang="en-US" sz="2700" dirty="0">
                <a:solidFill>
                  <a:prstClr val="black"/>
                </a:solidFill>
                <a:latin typeface="Calibri" panose="020F0502020204030204"/>
              </a:rPr>
              <a:t> </a:t>
            </a:r>
            <a:r>
              <a:rPr lang="en-US" sz="2700" dirty="0" err="1">
                <a:solidFill>
                  <a:prstClr val="black"/>
                </a:solidFill>
                <a:latin typeface="Calibri" panose="020F0502020204030204"/>
              </a:rPr>
              <a:t>donc</a:t>
            </a:r>
            <a:r>
              <a:rPr lang="en-US" sz="2700" dirty="0">
                <a:solidFill>
                  <a:prstClr val="black"/>
                </a:solidFill>
                <a:latin typeface="Calibri" panose="020F0502020204030204"/>
              </a:rPr>
              <a:t> </a:t>
            </a:r>
            <a:r>
              <a:rPr lang="en-US" sz="2700" dirty="0" err="1">
                <a:solidFill>
                  <a:prstClr val="black"/>
                </a:solidFill>
                <a:latin typeface="Calibri" panose="020F0502020204030204"/>
              </a:rPr>
              <a:t>très</a:t>
            </a:r>
            <a:r>
              <a:rPr lang="en-US" sz="2700" dirty="0">
                <a:solidFill>
                  <a:prstClr val="black"/>
                </a:solidFill>
                <a:latin typeface="Calibri" panose="020F0502020204030204"/>
              </a:rPr>
              <a:t> </a:t>
            </a:r>
            <a:r>
              <a:rPr lang="en-US" sz="2700" dirty="0" err="1">
                <a:solidFill>
                  <a:prstClr val="black"/>
                </a:solidFill>
                <a:latin typeface="Calibri" panose="020F0502020204030204"/>
              </a:rPr>
              <a:t>importantes</a:t>
            </a:r>
            <a:r>
              <a:rPr lang="en-US" sz="2700" dirty="0">
                <a:solidFill>
                  <a:prstClr val="black"/>
                </a:solidFill>
                <a:latin typeface="Calibri" panose="020F0502020204030204"/>
              </a:rPr>
              <a:t> pour</a:t>
            </a:r>
            <a:br>
              <a:rPr lang="en-US" sz="2700" dirty="0">
                <a:solidFill>
                  <a:prstClr val="black"/>
                </a:solidFill>
                <a:latin typeface="Calibri" panose="020F0502020204030204"/>
              </a:rPr>
            </a:br>
            <a:r>
              <a:rPr lang="en-US" sz="2700" dirty="0">
                <a:solidFill>
                  <a:prstClr val="black"/>
                </a:solidFill>
                <a:latin typeface="Calibri" panose="020F0502020204030204"/>
              </a:rPr>
              <a:t>que nous </a:t>
            </a:r>
            <a:r>
              <a:rPr lang="en-US" sz="2700" dirty="0" err="1">
                <a:solidFill>
                  <a:prstClr val="black"/>
                </a:solidFill>
                <a:latin typeface="Calibri" panose="020F0502020204030204"/>
              </a:rPr>
              <a:t>identifions</a:t>
            </a:r>
            <a:r>
              <a:rPr lang="en-US" sz="2700" dirty="0">
                <a:solidFill>
                  <a:prstClr val="black"/>
                </a:solidFill>
                <a:latin typeface="Calibri" panose="020F0502020204030204"/>
              </a:rPr>
              <a:t> </a:t>
            </a:r>
            <a:r>
              <a:rPr lang="en-US" sz="2700" dirty="0" err="1">
                <a:solidFill>
                  <a:prstClr val="black"/>
                </a:solidFill>
                <a:latin typeface="Calibri" panose="020F0502020204030204"/>
              </a:rPr>
              <a:t>correctement</a:t>
            </a:r>
            <a:br>
              <a:rPr lang="en-US" sz="2700" dirty="0">
                <a:solidFill>
                  <a:prstClr val="black"/>
                </a:solidFill>
                <a:latin typeface="Calibri" panose="020F0502020204030204"/>
              </a:rPr>
            </a:br>
            <a:r>
              <a:rPr lang="en-US" sz="2700" dirty="0">
                <a:solidFill>
                  <a:prstClr val="black"/>
                </a:solidFill>
                <a:latin typeface="Calibri" panose="020F0502020204030204"/>
              </a:rPr>
              <a:t>les </a:t>
            </a:r>
            <a:r>
              <a:rPr lang="en-US" sz="2700" dirty="0" err="1">
                <a:solidFill>
                  <a:prstClr val="black"/>
                </a:solidFill>
                <a:latin typeface="Calibri" panose="020F0502020204030204"/>
              </a:rPr>
              <a:t>problèmes</a:t>
            </a:r>
            <a:r>
              <a:rPr lang="en-US" sz="2700" dirty="0">
                <a:solidFill>
                  <a:prstClr val="black"/>
                </a:solidFill>
                <a:latin typeface="Calibri" panose="020F0502020204030204"/>
              </a:rPr>
              <a:t>.</a:t>
            </a:r>
            <a:endParaRPr lang="fr-FR" b="1" dirty="0">
              <a:solidFill>
                <a:prstClr val="black"/>
              </a:solidFill>
              <a:latin typeface="Calibri" panose="020F0502020204030204"/>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107" y="361408"/>
            <a:ext cx="2117070" cy="306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a:extLst>
              <a:ext uri="{FF2B5EF4-FFF2-40B4-BE49-F238E27FC236}">
                <a16:creationId xmlns:a16="http://schemas.microsoft.com/office/drawing/2014/main" id="{8B0E9E54-238B-40D9-8149-911C469503E6}"/>
              </a:ext>
            </a:extLst>
          </p:cNvPr>
          <p:cNvSpPr txBox="1">
            <a:spLocks/>
          </p:cNvSpPr>
          <p:nvPr/>
        </p:nvSpPr>
        <p:spPr>
          <a:xfrm>
            <a:off x="8465730" y="1616176"/>
            <a:ext cx="2193305" cy="55805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B050"/>
                </a:solidFill>
                <a:latin typeface="Calibri" panose="020F0502020204030204"/>
              </a:rPr>
              <a:t>Merci !</a:t>
            </a:r>
            <a:r>
              <a:rPr lang="fr-FR" b="1" dirty="0">
                <a:solidFill>
                  <a:prstClr val="black"/>
                </a:solidFill>
                <a:latin typeface="Calibri" panose="020F0502020204030204"/>
              </a:rPr>
              <a:t> </a:t>
            </a:r>
          </a:p>
        </p:txBody>
      </p:sp>
    </p:spTree>
    <p:extLst>
      <p:ext uri="{BB962C8B-B14F-4D97-AF65-F5344CB8AC3E}">
        <p14:creationId xmlns:p14="http://schemas.microsoft.com/office/powerpoint/2010/main" val="260015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31" t="-4404" r="-1751" b="-1352"/>
          <a:stretch/>
        </p:blipFill>
        <p:spPr bwMode="auto">
          <a:xfrm>
            <a:off x="5086402" y="1734138"/>
            <a:ext cx="6516660" cy="1354228"/>
          </a:xfrm>
          <a:prstGeom prst="rect">
            <a:avLst/>
          </a:prstGeom>
          <a:noFill/>
          <a:ln w="12700">
            <a:solidFill>
              <a:srgbClr val="000000"/>
            </a:solidFill>
            <a:round/>
            <a:headEnd/>
            <a:tailEnd/>
          </a:ln>
          <a:extLst>
            <a:ext uri="{909E8E84-426E-40DD-AFC4-6F175D3DCCD1}">
              <a14:hiddenFill xmlns:a14="http://schemas.microsoft.com/office/drawing/2010/main">
                <a:solidFill>
                  <a:schemeClr val="accent1"/>
                </a:solidFill>
              </a14:hiddenFill>
            </a:ext>
          </a:extLst>
        </p:spPr>
      </p:pic>
      <p:pic>
        <p:nvPicPr>
          <p:cNvPr id="5" name="Image 4">
            <a:extLst>
              <a:ext uri="{FF2B5EF4-FFF2-40B4-BE49-F238E27FC236}">
                <a16:creationId xmlns:a16="http://schemas.microsoft.com/office/drawing/2014/main" id="{EC2FF88B-78EB-6E81-E08B-CE29AF4B04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16" y="1991893"/>
            <a:ext cx="2334990" cy="2687780"/>
          </a:xfrm>
          <a:prstGeom prst="rect">
            <a:avLst/>
          </a:prstGeom>
        </p:spPr>
      </p:pic>
      <p:sp>
        <p:nvSpPr>
          <p:cNvPr id="8" name="Rectangle : coins arrondis 7">
            <a:extLst>
              <a:ext uri="{FF2B5EF4-FFF2-40B4-BE49-F238E27FC236}">
                <a16:creationId xmlns:a16="http://schemas.microsoft.com/office/drawing/2014/main" id="{3219BE03-6D66-C17A-C050-681426D9B1F9}"/>
              </a:ext>
            </a:extLst>
          </p:cNvPr>
          <p:cNvSpPr/>
          <p:nvPr/>
        </p:nvSpPr>
        <p:spPr>
          <a:xfrm>
            <a:off x="130616" y="4719918"/>
            <a:ext cx="4178710" cy="898392"/>
          </a:xfrm>
          <a:prstGeom prst="roundRect">
            <a:avLst/>
          </a:prstGeom>
          <a:ln w="25400">
            <a:solidFill>
              <a:schemeClr val="bg1">
                <a:lumMod val="50000"/>
              </a:schemeClr>
            </a:solidFill>
          </a:ln>
        </p:spPr>
        <p:txBody>
          <a:bodyPr wrap="square" anchor="ctr">
            <a:noAutofit/>
          </a:bodyPr>
          <a:lstStyle/>
          <a:p>
            <a:pPr algn="ctr"/>
            <a:r>
              <a:rPr lang="fr-FR" sz="2000" spc="-15" dirty="0">
                <a:solidFill>
                  <a:srgbClr val="000000"/>
                </a:solidFill>
                <a:latin typeface="Arial"/>
                <a:cs typeface="Arial"/>
              </a:rPr>
              <a:t>Rendez-vous en </a:t>
            </a:r>
            <a:r>
              <a:rPr lang="fr-FR" sz="2000" spc="-15">
                <a:solidFill>
                  <a:srgbClr val="000000"/>
                </a:solidFill>
                <a:latin typeface="Arial"/>
                <a:cs typeface="Arial"/>
              </a:rPr>
              <a:t>bas de la </a:t>
            </a:r>
            <a:r>
              <a:rPr lang="fr-FR" sz="2000" spc="-15" dirty="0">
                <a:solidFill>
                  <a:srgbClr val="000000"/>
                </a:solidFill>
                <a:latin typeface="Arial"/>
                <a:cs typeface="Arial"/>
              </a:rPr>
              <a:t>page d’accueil du site </a:t>
            </a:r>
            <a:r>
              <a:rPr lang="fr-FR" sz="2000" b="1" spc="-15" dirty="0">
                <a:solidFill>
                  <a:srgbClr val="000000"/>
                </a:solidFill>
                <a:latin typeface="Arial"/>
                <a:cs typeface="Arial"/>
                <a:hlinkClick r:id="rId5">
                  <a:extLst>
                    <a:ext uri="{A12FA001-AC4F-418D-AE19-62706E023703}">
                      <ahyp:hlinkClr xmlns:ahyp="http://schemas.microsoft.com/office/drawing/2018/hyperlinkcolor" val="tx"/>
                    </a:ext>
                  </a:extLst>
                </a:hlinkClick>
              </a:rPr>
              <a:t>handifaction.fr </a:t>
            </a:r>
            <a:endParaRPr lang="fr-FR" sz="2000" b="1" spc="-15" dirty="0">
              <a:solidFill>
                <a:srgbClr val="000000"/>
              </a:solidFill>
              <a:latin typeface="Arial"/>
              <a:cs typeface="Arial"/>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924" r="3487" b="38463"/>
          <a:stretch/>
        </p:blipFill>
        <p:spPr bwMode="auto">
          <a:xfrm>
            <a:off x="5090496" y="4027762"/>
            <a:ext cx="6516661" cy="1435088"/>
          </a:xfrm>
          <a:prstGeom prst="rect">
            <a:avLst/>
          </a:prstGeom>
          <a:noFill/>
          <a:ln w="1270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BBB9F7A2-A48A-5125-E6C7-E009A44CC9BE}"/>
              </a:ext>
            </a:extLst>
          </p:cNvPr>
          <p:cNvSpPr/>
          <p:nvPr/>
        </p:nvSpPr>
        <p:spPr>
          <a:xfrm>
            <a:off x="237795" y="3544686"/>
            <a:ext cx="11989611" cy="369332"/>
          </a:xfrm>
          <a:prstGeom prst="rect">
            <a:avLst/>
          </a:prstGeom>
        </p:spPr>
        <p:txBody>
          <a:bodyPr wrap="square">
            <a:spAutoFit/>
          </a:bodyPr>
          <a:lstStyle/>
          <a:p>
            <a:pPr algn="r"/>
            <a:r>
              <a:rPr lang="fr-FR" spc="-15" dirty="0">
                <a:solidFill>
                  <a:srgbClr val="000000"/>
                </a:solidFill>
                <a:latin typeface="Arial"/>
                <a:cs typeface="Arial"/>
              </a:rPr>
              <a:t>Vous pouvez vous inscrire au système de </a:t>
            </a:r>
            <a:r>
              <a:rPr lang="fr-FR" b="1" i="1" spc="-15" dirty="0">
                <a:solidFill>
                  <a:schemeClr val="tx2"/>
                </a:solidFill>
                <a:latin typeface="Arial"/>
                <a:cs typeface="Arial"/>
              </a:rPr>
              <a:t>rappels</a:t>
            </a:r>
            <a:r>
              <a:rPr lang="fr-FR" b="1" spc="-15" dirty="0">
                <a:solidFill>
                  <a:schemeClr val="tx2"/>
                </a:solidFill>
                <a:latin typeface="Arial"/>
                <a:cs typeface="Arial"/>
              </a:rPr>
              <a:t> invitant à compléter régulièrement le questionnaire</a:t>
            </a:r>
            <a:r>
              <a:rPr lang="fr-FR" spc="-15" dirty="0">
                <a:solidFill>
                  <a:srgbClr val="000000"/>
                </a:solidFill>
                <a:latin typeface="Arial"/>
                <a:cs typeface="Arial"/>
              </a:rPr>
              <a:t> :</a:t>
            </a:r>
            <a:endParaRPr lang="fr-FR" b="1" spc="-15" dirty="0">
              <a:solidFill>
                <a:srgbClr val="000000"/>
              </a:solidFill>
              <a:latin typeface="Arial"/>
              <a:cs typeface="Arial"/>
            </a:endParaRPr>
          </a:p>
        </p:txBody>
      </p:sp>
      <p:sp>
        <p:nvSpPr>
          <p:cNvPr id="10" name="Rectangle 9">
            <a:extLst>
              <a:ext uri="{FF2B5EF4-FFF2-40B4-BE49-F238E27FC236}">
                <a16:creationId xmlns:a16="http://schemas.microsoft.com/office/drawing/2014/main" id="{E4B3A462-D433-CFCE-3092-BC006506C4B0}"/>
              </a:ext>
            </a:extLst>
          </p:cNvPr>
          <p:cNvSpPr/>
          <p:nvPr/>
        </p:nvSpPr>
        <p:spPr>
          <a:xfrm>
            <a:off x="471948" y="1249582"/>
            <a:ext cx="11383354" cy="369332"/>
          </a:xfrm>
          <a:prstGeom prst="rect">
            <a:avLst/>
          </a:prstGeom>
        </p:spPr>
        <p:txBody>
          <a:bodyPr wrap="square">
            <a:spAutoFit/>
          </a:bodyPr>
          <a:lstStyle/>
          <a:p>
            <a:pPr algn="r"/>
            <a:r>
              <a:rPr lang="fr-FR" spc="-15" dirty="0">
                <a:solidFill>
                  <a:srgbClr val="000000"/>
                </a:solidFill>
                <a:latin typeface="Arial"/>
                <a:cs typeface="Arial"/>
              </a:rPr>
              <a:t>Vous pouvez suivre l’actualité d’Handifaction en vous inscrivant à la </a:t>
            </a:r>
            <a:r>
              <a:rPr lang="fr-FR" b="1" spc="-15" dirty="0">
                <a:solidFill>
                  <a:schemeClr val="tx2"/>
                </a:solidFill>
                <a:latin typeface="Arial"/>
                <a:cs typeface="Arial"/>
              </a:rPr>
              <a:t>newsletter mensuelle Handifaction</a:t>
            </a:r>
            <a:r>
              <a:rPr lang="fr-FR" spc="-15" dirty="0">
                <a:solidFill>
                  <a:srgbClr val="000000"/>
                </a:solidFill>
                <a:latin typeface="Arial"/>
                <a:cs typeface="Arial"/>
              </a:rPr>
              <a:t> : </a:t>
            </a:r>
            <a:endParaRPr lang="fr-FR" b="1" spc="-15" dirty="0">
              <a:solidFill>
                <a:srgbClr val="000000"/>
              </a:solidFill>
              <a:latin typeface="Arial"/>
              <a:cs typeface="Arial"/>
            </a:endParaRPr>
          </a:p>
        </p:txBody>
      </p:sp>
    </p:spTree>
    <p:extLst>
      <p:ext uri="{BB962C8B-B14F-4D97-AF65-F5344CB8AC3E}">
        <p14:creationId xmlns:p14="http://schemas.microsoft.com/office/powerpoint/2010/main" val="327716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moniteur, dessin, signe&#10;&#10;Description générée automatiquement">
            <a:extLst>
              <a:ext uri="{FF2B5EF4-FFF2-40B4-BE49-F238E27FC236}">
                <a16:creationId xmlns:a16="http://schemas.microsoft.com/office/drawing/2014/main" id="{8528C77F-31ED-4DE4-1134-3B40709F49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76636" y="1658640"/>
            <a:ext cx="1541185" cy="603393"/>
          </a:xfrm>
          <a:prstGeom prst="rect">
            <a:avLst/>
          </a:prstGeom>
        </p:spPr>
      </p:pic>
      <p:pic>
        <p:nvPicPr>
          <p:cNvPr id="9" name="Image 8" descr="Une image contenant moniteur, dessin, signe&#10;&#10;Description générée automatiquement">
            <a:extLst>
              <a:ext uri="{FF2B5EF4-FFF2-40B4-BE49-F238E27FC236}">
                <a16:creationId xmlns:a16="http://schemas.microsoft.com/office/drawing/2014/main" id="{DDA1535B-2A0E-7740-98D3-45F0CBFB92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06178" y="1664170"/>
            <a:ext cx="1630016" cy="592335"/>
          </a:xfrm>
          <a:prstGeom prst="rect">
            <a:avLst/>
          </a:prstGeom>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304" b="8253"/>
          <a:stretch/>
        </p:blipFill>
        <p:spPr bwMode="auto">
          <a:xfrm>
            <a:off x="4965037" y="1377451"/>
            <a:ext cx="2886108" cy="1769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0" name="Groupe 9">
            <a:extLst>
              <a:ext uri="{FF2B5EF4-FFF2-40B4-BE49-F238E27FC236}">
                <a16:creationId xmlns:a16="http://schemas.microsoft.com/office/drawing/2014/main" id="{064EE9EC-0348-C2B7-523F-17FDCCCCDE2B}"/>
              </a:ext>
            </a:extLst>
          </p:cNvPr>
          <p:cNvGrpSpPr/>
          <p:nvPr/>
        </p:nvGrpSpPr>
        <p:grpSpPr>
          <a:xfrm rot="21370055">
            <a:off x="1030103" y="1301252"/>
            <a:ext cx="3202169" cy="4333420"/>
            <a:chOff x="4011001" y="1756010"/>
            <a:chExt cx="3523029" cy="4767632"/>
          </a:xfrm>
        </p:grpSpPr>
        <p:pic>
          <p:nvPicPr>
            <p:cNvPr id="5" name="Picture 2">
              <a:extLst>
                <a:ext uri="{FF2B5EF4-FFF2-40B4-BE49-F238E27FC236}">
                  <a16:creationId xmlns:a16="http://schemas.microsoft.com/office/drawing/2014/main" id="{C82247E6-02B6-E8B8-C481-F3105C244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001" y="1756010"/>
              <a:ext cx="3523029" cy="47676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878DA9D3-F0A0-ADB2-8E22-C8BFDFDEC3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7653" y="6140773"/>
              <a:ext cx="303579" cy="3114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e 12">
            <a:extLst>
              <a:ext uri="{FF2B5EF4-FFF2-40B4-BE49-F238E27FC236}">
                <a16:creationId xmlns:a16="http://schemas.microsoft.com/office/drawing/2014/main" id="{F379C394-A83A-CF77-4E8B-E2AD8FF8FEF0}"/>
              </a:ext>
            </a:extLst>
          </p:cNvPr>
          <p:cNvGrpSpPr/>
          <p:nvPr/>
        </p:nvGrpSpPr>
        <p:grpSpPr>
          <a:xfrm>
            <a:off x="5425852" y="3467962"/>
            <a:ext cx="2141457" cy="2141457"/>
            <a:chOff x="9288543" y="2671465"/>
            <a:chExt cx="2141457" cy="2141457"/>
          </a:xfrm>
        </p:grpSpPr>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9288543" y="2671465"/>
              <a:ext cx="2141457" cy="2141457"/>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2" name="Graphique 11" descr="Cercle avec flèche gauche avec un remplissage uni">
              <a:extLst>
                <a:ext uri="{FF2B5EF4-FFF2-40B4-BE49-F238E27FC236}">
                  <a16:creationId xmlns:a16="http://schemas.microsoft.com/office/drawing/2014/main" id="{59AFE6B6-6E00-62D4-D4CD-34E5E13D267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6200000">
              <a:off x="10130671" y="3512820"/>
              <a:ext cx="455612" cy="455612"/>
            </a:xfrm>
            <a:prstGeom prst="rect">
              <a:avLst/>
            </a:prstGeom>
          </p:spPr>
        </p:pic>
      </p:grpSp>
      <p:sp>
        <p:nvSpPr>
          <p:cNvPr id="14" name="ZoneTexte 13">
            <a:extLst>
              <a:ext uri="{FF2B5EF4-FFF2-40B4-BE49-F238E27FC236}">
                <a16:creationId xmlns:a16="http://schemas.microsoft.com/office/drawing/2014/main" id="{D313BF0F-DA2E-A680-7C54-E459BA5B88AF}"/>
              </a:ext>
            </a:extLst>
          </p:cNvPr>
          <p:cNvSpPr txBox="1"/>
          <p:nvPr/>
        </p:nvSpPr>
        <p:spPr>
          <a:xfrm>
            <a:off x="8176636" y="2487452"/>
            <a:ext cx="3259558" cy="646331"/>
          </a:xfrm>
          <a:prstGeom prst="rect">
            <a:avLst/>
          </a:prstGeom>
          <a:noFill/>
        </p:spPr>
        <p:txBody>
          <a:bodyPr wrap="square" rtlCol="0">
            <a:spAutoFit/>
          </a:bodyPr>
          <a:lstStyle/>
          <a:p>
            <a:r>
              <a:rPr lang="fr-FR">
                <a:solidFill>
                  <a:srgbClr val="000000"/>
                </a:solidFill>
              </a:rPr>
              <a:t>Pour en savoir plus et télécharger notre application</a:t>
            </a:r>
          </a:p>
        </p:txBody>
      </p:sp>
      <p:pic>
        <p:nvPicPr>
          <p:cNvPr id="16" name="Graphique 15" descr="Flèche : courbe dans le sens des aiguilles d’une montre avec un remplissage uni">
            <a:extLst>
              <a:ext uri="{FF2B5EF4-FFF2-40B4-BE49-F238E27FC236}">
                <a16:creationId xmlns:a16="http://schemas.microsoft.com/office/drawing/2014/main" id="{A39D6C1D-3E95-D6A0-8A3C-3C0772E148D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393788">
            <a:off x="7735795" y="3959431"/>
            <a:ext cx="1046834" cy="1046834"/>
          </a:xfrm>
          <a:prstGeom prst="rect">
            <a:avLst/>
          </a:prstGeom>
        </p:spPr>
      </p:pic>
      <p:sp>
        <p:nvSpPr>
          <p:cNvPr id="17" name="ZoneTexte 16">
            <a:extLst>
              <a:ext uri="{FF2B5EF4-FFF2-40B4-BE49-F238E27FC236}">
                <a16:creationId xmlns:a16="http://schemas.microsoft.com/office/drawing/2014/main" id="{961649FB-DFB5-6F0E-7531-F4B611F74D79}"/>
              </a:ext>
            </a:extLst>
          </p:cNvPr>
          <p:cNvSpPr txBox="1"/>
          <p:nvPr/>
        </p:nvSpPr>
        <p:spPr>
          <a:xfrm>
            <a:off x="8506419" y="3415372"/>
            <a:ext cx="1832197" cy="646331"/>
          </a:xfrm>
          <a:prstGeom prst="rect">
            <a:avLst/>
          </a:prstGeom>
          <a:noFill/>
        </p:spPr>
        <p:txBody>
          <a:bodyPr wrap="square" rtlCol="0">
            <a:spAutoFit/>
          </a:bodyPr>
          <a:lstStyle/>
          <a:p>
            <a:r>
              <a:rPr lang="fr-FR">
                <a:latin typeface="Segoe Script" panose="030B0504020000000003" pitchFamily="66" charset="0"/>
              </a:rPr>
              <a:t>Scannez</a:t>
            </a:r>
          </a:p>
          <a:p>
            <a:r>
              <a:rPr lang="fr-FR">
                <a:latin typeface="Segoe Script" panose="030B0504020000000003" pitchFamily="66" charset="0"/>
              </a:rPr>
              <a:t>ce QR Code !</a:t>
            </a:r>
          </a:p>
        </p:txBody>
      </p:sp>
    </p:spTree>
    <p:extLst>
      <p:ext uri="{BB962C8B-B14F-4D97-AF65-F5344CB8AC3E}">
        <p14:creationId xmlns:p14="http://schemas.microsoft.com/office/powerpoint/2010/main" val="153885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1BE90-0ACE-0C4F-9317-474EA1E0F012}"/>
              </a:ext>
            </a:extLst>
          </p:cNvPr>
          <p:cNvSpPr>
            <a:spLocks noGrp="1"/>
          </p:cNvSpPr>
          <p:nvPr>
            <p:ph type="title"/>
          </p:nvPr>
        </p:nvSpPr>
        <p:spPr>
          <a:xfrm>
            <a:off x="460248" y="876300"/>
            <a:ext cx="6268770" cy="5210907"/>
          </a:xfrm>
        </p:spPr>
        <p:txBody>
          <a:bodyPr anchor="t" anchorCtr="0">
            <a:noAutofit/>
          </a:bodyPr>
          <a:lstStyle/>
          <a:p>
            <a:r>
              <a:rPr lang="fr-FR" b="1" dirty="0">
                <a:latin typeface="+mn-lt"/>
              </a:rPr>
              <a:t>Handifaction est un questionnaire pour savoir si les personnes vivant avec un handicap sont bien soignées.</a:t>
            </a:r>
            <a:br>
              <a:rPr lang="fr-FR" b="1" dirty="0">
                <a:latin typeface="+mn-lt"/>
              </a:rPr>
            </a:br>
            <a:r>
              <a:rPr lang="fr-FR" sz="2000" b="1" dirty="0">
                <a:latin typeface="+mn-lt"/>
              </a:rPr>
              <a:t> </a:t>
            </a:r>
            <a:br>
              <a:rPr lang="fr-FR" b="1" dirty="0">
                <a:latin typeface="+mn-lt"/>
              </a:rPr>
            </a:br>
            <a:r>
              <a:rPr lang="en-US" sz="2700" dirty="0">
                <a:latin typeface="+mn-lt"/>
              </a:rPr>
              <a:t>Il permet de savoir si la </a:t>
            </a:r>
            <a:r>
              <a:rPr lang="en-US" sz="2700" dirty="0" err="1">
                <a:latin typeface="+mn-lt"/>
              </a:rPr>
              <a:t>charte</a:t>
            </a:r>
            <a:r>
              <a:rPr lang="en-US" sz="2700" dirty="0">
                <a:latin typeface="+mn-lt"/>
              </a:rPr>
              <a:t> Romain Jacob est bien </a:t>
            </a:r>
            <a:r>
              <a:rPr lang="en-US" sz="2700" dirty="0" err="1">
                <a:latin typeface="+mn-lt"/>
              </a:rPr>
              <a:t>appliquée</a:t>
            </a:r>
            <a:r>
              <a:rPr lang="en-US" sz="2700" dirty="0">
                <a:latin typeface="+mn-lt"/>
              </a:rPr>
              <a:t> et si </a:t>
            </a:r>
            <a:r>
              <a:rPr lang="en-US" sz="2700" dirty="0" err="1">
                <a:latin typeface="+mn-lt"/>
              </a:rPr>
              <a:t>l’accès</a:t>
            </a:r>
            <a:r>
              <a:rPr lang="en-US" sz="2700" dirty="0">
                <a:latin typeface="+mn-lt"/>
              </a:rPr>
              <a:t> aux </a:t>
            </a:r>
            <a:r>
              <a:rPr lang="en-US" sz="2700" dirty="0" err="1">
                <a:latin typeface="+mn-lt"/>
              </a:rPr>
              <a:t>soins</a:t>
            </a:r>
            <a:r>
              <a:rPr lang="en-US" sz="2700" dirty="0">
                <a:latin typeface="+mn-lt"/>
              </a:rPr>
              <a:t> des </a:t>
            </a:r>
            <a:r>
              <a:rPr lang="en-US" sz="2700" dirty="0" err="1">
                <a:latin typeface="+mn-lt"/>
              </a:rPr>
              <a:t>personnes</a:t>
            </a:r>
            <a:r>
              <a:rPr lang="en-US" sz="2700" dirty="0">
                <a:latin typeface="+mn-lt"/>
              </a:rPr>
              <a:t> vivant avec un handicap </a:t>
            </a:r>
            <a:r>
              <a:rPr lang="en-US" sz="2700" dirty="0" err="1">
                <a:latin typeface="+mn-lt"/>
              </a:rPr>
              <a:t>s’améliore</a:t>
            </a:r>
            <a:r>
              <a:rPr lang="en-US" sz="2700" dirty="0">
                <a:latin typeface="+mn-lt"/>
              </a:rPr>
              <a:t> </a:t>
            </a:r>
            <a:r>
              <a:rPr lang="en-US" sz="2700" dirty="0" err="1">
                <a:latin typeface="+mn-lt"/>
              </a:rPr>
              <a:t>ou</a:t>
            </a:r>
            <a:r>
              <a:rPr lang="en-US" sz="2700" dirty="0">
                <a:latin typeface="+mn-lt"/>
              </a:rPr>
              <a:t> de voir les difficultés.</a:t>
            </a:r>
            <a:endParaRPr lang="fr-FR" b="1" dirty="0">
              <a:latin typeface="+mn-lt"/>
            </a:endParaRPr>
          </a:p>
        </p:txBody>
      </p:sp>
      <p:pic>
        <p:nvPicPr>
          <p:cNvPr id="10" name="Image 9" descr="Une image contenant horloge, mètre&#10;&#10;Description générée automatiquement">
            <a:extLst>
              <a:ext uri="{FF2B5EF4-FFF2-40B4-BE49-F238E27FC236}">
                <a16:creationId xmlns:a16="http://schemas.microsoft.com/office/drawing/2014/main" id="{0354D3FE-61B8-4037-B93E-10DFA997F840}"/>
              </a:ext>
            </a:extLst>
          </p:cNvPr>
          <p:cNvPicPr>
            <a:picLocks noChangeAspect="1"/>
          </p:cNvPicPr>
          <p:nvPr/>
        </p:nvPicPr>
        <p:blipFill rotWithShape="1">
          <a:blip r:embed="rId2">
            <a:extLst>
              <a:ext uri="{28A0092B-C50C-407E-A947-70E740481C1C}">
                <a14:useLocalDpi xmlns:a14="http://schemas.microsoft.com/office/drawing/2010/main" val="0"/>
              </a:ext>
            </a:extLst>
          </a:blip>
          <a:srcRect r="79881"/>
          <a:stretch/>
        </p:blipFill>
        <p:spPr>
          <a:xfrm>
            <a:off x="7247770" y="2076573"/>
            <a:ext cx="4106029" cy="3715359"/>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184" y="5751927"/>
            <a:ext cx="20478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31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4CD21-62B3-6C46-8467-35726B512323}"/>
              </a:ext>
            </a:extLst>
          </p:cNvPr>
          <p:cNvSpPr>
            <a:spLocks noGrp="1"/>
          </p:cNvSpPr>
          <p:nvPr>
            <p:ph type="title"/>
          </p:nvPr>
        </p:nvSpPr>
        <p:spPr>
          <a:xfrm>
            <a:off x="485775" y="603251"/>
            <a:ext cx="10515600" cy="1116412"/>
          </a:xfrm>
        </p:spPr>
        <p:txBody>
          <a:bodyPr>
            <a:normAutofit fontScale="90000"/>
          </a:bodyPr>
          <a:lstStyle/>
          <a:p>
            <a:r>
              <a:rPr lang="fr-FR" b="1" dirty="0">
                <a:latin typeface="+mn-lt"/>
              </a:rPr>
              <a:t>Le questionnaire est rapide et simple à remplir.</a:t>
            </a:r>
          </a:p>
        </p:txBody>
      </p:sp>
      <p:pic>
        <p:nvPicPr>
          <p:cNvPr id="13" name="Image 12" descr="Une image contenant objet, horloge&#10;&#10;Description générée automatiquement">
            <a:extLst>
              <a:ext uri="{FF2B5EF4-FFF2-40B4-BE49-F238E27FC236}">
                <a16:creationId xmlns:a16="http://schemas.microsoft.com/office/drawing/2014/main" id="{025EA868-52FE-4886-BE9F-12B8ED504D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7935" y="1772375"/>
            <a:ext cx="2334629" cy="2909196"/>
          </a:xfrm>
          <a:prstGeom prst="rect">
            <a:avLst/>
          </a:prstGeom>
        </p:spPr>
      </p:pic>
      <p:pic>
        <p:nvPicPr>
          <p:cNvPr id="15" name="Graphic 6">
            <a:extLst>
              <a:ext uri="{FF2B5EF4-FFF2-40B4-BE49-F238E27FC236}">
                <a16:creationId xmlns:a16="http://schemas.microsoft.com/office/drawing/2014/main" id="{A61521F5-2907-4D31-9F98-7E0A35CAE7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3277" y="1772375"/>
            <a:ext cx="3212098" cy="3212098"/>
          </a:xfrm>
          <a:prstGeom prst="rect">
            <a:avLst/>
          </a:prstGeom>
        </p:spPr>
      </p:pic>
      <p:sp>
        <p:nvSpPr>
          <p:cNvPr id="18" name="Titre 1">
            <a:extLst>
              <a:ext uri="{FF2B5EF4-FFF2-40B4-BE49-F238E27FC236}">
                <a16:creationId xmlns:a16="http://schemas.microsoft.com/office/drawing/2014/main" id="{AF99E18E-1CCB-4395-87BA-36C0D60562E6}"/>
              </a:ext>
            </a:extLst>
          </p:cNvPr>
          <p:cNvSpPr txBox="1">
            <a:spLocks/>
          </p:cNvSpPr>
          <p:nvPr/>
        </p:nvSpPr>
        <p:spPr>
          <a:xfrm>
            <a:off x="384648" y="4984473"/>
            <a:ext cx="3521202" cy="8338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Calibri" panose="020F0502020204030204"/>
              </a:rPr>
              <a:t>On </a:t>
            </a:r>
            <a:r>
              <a:rPr lang="en-US" sz="2400" dirty="0" err="1">
                <a:solidFill>
                  <a:prstClr val="black"/>
                </a:solidFill>
                <a:latin typeface="Calibri" panose="020F0502020204030204"/>
              </a:rPr>
              <a:t>peut</a:t>
            </a:r>
            <a:r>
              <a:rPr lang="en-US" sz="2400" dirty="0">
                <a:solidFill>
                  <a:prstClr val="black"/>
                </a:solidFill>
                <a:latin typeface="Calibri" panose="020F0502020204030204"/>
              </a:rPr>
              <a:t> le </a:t>
            </a:r>
            <a:r>
              <a:rPr lang="en-US" sz="2400" dirty="0" err="1">
                <a:solidFill>
                  <a:prstClr val="black"/>
                </a:solidFill>
                <a:latin typeface="Calibri" panose="020F0502020204030204"/>
              </a:rPr>
              <a:t>remplir</a:t>
            </a:r>
            <a:r>
              <a:rPr lang="en-US" sz="2400" dirty="0">
                <a:solidFill>
                  <a:prstClr val="black"/>
                </a:solidFill>
                <a:latin typeface="Calibri" panose="020F0502020204030204"/>
              </a:rPr>
              <a:t> </a:t>
            </a:r>
            <a:br>
              <a:rPr lang="en-US" sz="2400" dirty="0">
                <a:solidFill>
                  <a:prstClr val="black"/>
                </a:solidFill>
                <a:latin typeface="Calibri" panose="020F0502020204030204"/>
              </a:rPr>
            </a:br>
            <a:r>
              <a:rPr lang="en-US" sz="2400" dirty="0" err="1">
                <a:solidFill>
                  <a:prstClr val="black"/>
                </a:solidFill>
                <a:latin typeface="Calibri" panose="020F0502020204030204"/>
              </a:rPr>
              <a:t>en</a:t>
            </a:r>
            <a:r>
              <a:rPr lang="en-US" sz="2400" dirty="0">
                <a:solidFill>
                  <a:prstClr val="black"/>
                </a:solidFill>
                <a:latin typeface="Calibri" panose="020F0502020204030204"/>
              </a:rPr>
              <a:t> </a:t>
            </a:r>
            <a:r>
              <a:rPr lang="en-US" sz="2400" dirty="0" err="1">
                <a:solidFill>
                  <a:prstClr val="black"/>
                </a:solidFill>
                <a:latin typeface="Calibri" panose="020F0502020204030204"/>
              </a:rPr>
              <a:t>moins</a:t>
            </a:r>
            <a:r>
              <a:rPr lang="en-US" sz="2400" dirty="0">
                <a:solidFill>
                  <a:prstClr val="black"/>
                </a:solidFill>
                <a:latin typeface="Calibri" panose="020F0502020204030204"/>
              </a:rPr>
              <a:t> de 5 minutes.</a:t>
            </a:r>
            <a:endParaRPr lang="fr-FR" sz="4000" b="1" dirty="0">
              <a:solidFill>
                <a:prstClr val="black"/>
              </a:solidFill>
              <a:latin typeface="Calibri" panose="020F0502020204030204"/>
            </a:endParaRPr>
          </a:p>
        </p:txBody>
      </p:sp>
      <p:sp>
        <p:nvSpPr>
          <p:cNvPr id="24" name="Titre 1">
            <a:extLst>
              <a:ext uri="{FF2B5EF4-FFF2-40B4-BE49-F238E27FC236}">
                <a16:creationId xmlns:a16="http://schemas.microsoft.com/office/drawing/2014/main" id="{C17CB05F-57C7-4934-A9D5-CBDAC2C02B28}"/>
              </a:ext>
            </a:extLst>
          </p:cNvPr>
          <p:cNvSpPr txBox="1">
            <a:spLocks/>
          </p:cNvSpPr>
          <p:nvPr/>
        </p:nvSpPr>
        <p:spPr>
          <a:xfrm>
            <a:off x="4068725" y="5008114"/>
            <a:ext cx="3521202" cy="8338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Calibri" panose="020F0502020204030204"/>
              </a:rPr>
              <a:t>Il </a:t>
            </a:r>
            <a:r>
              <a:rPr lang="en-US" sz="2400" dirty="0" err="1">
                <a:solidFill>
                  <a:prstClr val="black"/>
                </a:solidFill>
                <a:latin typeface="Calibri" panose="020F0502020204030204"/>
              </a:rPr>
              <a:t>contient</a:t>
            </a:r>
            <a:r>
              <a:rPr lang="en-US" sz="2400" dirty="0">
                <a:solidFill>
                  <a:prstClr val="black"/>
                </a:solidFill>
                <a:latin typeface="Calibri" panose="020F0502020204030204"/>
              </a:rPr>
              <a:t> des questions</a:t>
            </a:r>
          </a:p>
          <a:p>
            <a:pPr algn="ctr"/>
            <a:r>
              <a:rPr lang="en-US" sz="2400" dirty="0">
                <a:solidFill>
                  <a:prstClr val="black"/>
                </a:solidFill>
                <a:latin typeface="Calibri" panose="020F0502020204030204"/>
              </a:rPr>
              <a:t>et </a:t>
            </a:r>
            <a:r>
              <a:rPr lang="en-US" sz="2400" dirty="0" err="1">
                <a:solidFill>
                  <a:prstClr val="black"/>
                </a:solidFill>
                <a:latin typeface="Calibri" panose="020F0502020204030204"/>
              </a:rPr>
              <a:t>quelques</a:t>
            </a:r>
            <a:r>
              <a:rPr lang="en-US" sz="2400" dirty="0">
                <a:solidFill>
                  <a:prstClr val="black"/>
                </a:solidFill>
                <a:latin typeface="Calibri" panose="020F0502020204030204"/>
              </a:rPr>
              <a:t> questions </a:t>
            </a:r>
            <a:br>
              <a:rPr lang="en-US" sz="2400" dirty="0">
                <a:solidFill>
                  <a:prstClr val="black"/>
                </a:solidFill>
                <a:latin typeface="Calibri" panose="020F0502020204030204"/>
              </a:rPr>
            </a:br>
            <a:r>
              <a:rPr lang="en-US" sz="2400" dirty="0">
                <a:solidFill>
                  <a:prstClr val="black"/>
                </a:solidFill>
                <a:latin typeface="Calibri" panose="020F0502020204030204"/>
              </a:rPr>
              <a:t>de </a:t>
            </a:r>
            <a:r>
              <a:rPr lang="en-US" sz="2400" dirty="0" err="1">
                <a:solidFill>
                  <a:prstClr val="black"/>
                </a:solidFill>
                <a:latin typeface="Calibri" panose="020F0502020204030204"/>
              </a:rPr>
              <a:t>précision</a:t>
            </a:r>
            <a:r>
              <a:rPr lang="en-US" sz="2400" dirty="0">
                <a:solidFill>
                  <a:prstClr val="black"/>
                </a:solidFill>
                <a:latin typeface="Calibri" panose="020F0502020204030204"/>
              </a:rPr>
              <a:t>.</a:t>
            </a:r>
            <a:endParaRPr lang="fr-FR" sz="4000" b="1" dirty="0">
              <a:solidFill>
                <a:prstClr val="black"/>
              </a:solidFill>
              <a:latin typeface="Calibri" panose="020F0502020204030204"/>
            </a:endParaRPr>
          </a:p>
        </p:txBody>
      </p:sp>
      <p:pic>
        <p:nvPicPr>
          <p:cNvPr id="25" name="Espace réservé du contenu 11" descr="Une image contenant dessin, chemise&#10;&#10;Description générée automatiquement">
            <a:extLst>
              <a:ext uri="{FF2B5EF4-FFF2-40B4-BE49-F238E27FC236}">
                <a16:creationId xmlns:a16="http://schemas.microsoft.com/office/drawing/2014/main" id="{D075F9FC-4D94-4705-B08C-02A3743599BA}"/>
              </a:ext>
            </a:extLst>
          </p:cNvPr>
          <p:cNvPicPr>
            <a:picLocks noGrp="1" noChangeAspect="1"/>
          </p:cNvPicPr>
          <p:nvPr>
            <p:ph sz="half" idx="1"/>
          </p:nvPr>
        </p:nvPicPr>
        <p:blipFill>
          <a:blip r:embed="rId6"/>
          <a:stretch>
            <a:fillRect/>
          </a:stretch>
        </p:blipFill>
        <p:spPr>
          <a:xfrm>
            <a:off x="8353425" y="1958196"/>
            <a:ext cx="2976118" cy="3026277"/>
          </a:xfrm>
        </p:spPr>
      </p:pic>
      <p:sp>
        <p:nvSpPr>
          <p:cNvPr id="26" name="Titre 1">
            <a:extLst>
              <a:ext uri="{FF2B5EF4-FFF2-40B4-BE49-F238E27FC236}">
                <a16:creationId xmlns:a16="http://schemas.microsoft.com/office/drawing/2014/main" id="{8D36D848-1BE7-4E8C-825E-3BAB245538D2}"/>
              </a:ext>
            </a:extLst>
          </p:cNvPr>
          <p:cNvSpPr txBox="1">
            <a:spLocks/>
          </p:cNvSpPr>
          <p:nvPr/>
        </p:nvSpPr>
        <p:spPr>
          <a:xfrm>
            <a:off x="8080883" y="5008114"/>
            <a:ext cx="3521202" cy="8338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Calibri" panose="020F0502020204030204"/>
              </a:rPr>
              <a:t>Il </a:t>
            </a:r>
            <a:r>
              <a:rPr lang="en-US" sz="2400" dirty="0" err="1">
                <a:solidFill>
                  <a:prstClr val="black"/>
                </a:solidFill>
                <a:latin typeface="Calibri" panose="020F0502020204030204"/>
              </a:rPr>
              <a:t>est</a:t>
            </a:r>
            <a:r>
              <a:rPr lang="en-US" sz="2400" dirty="0">
                <a:solidFill>
                  <a:prstClr val="black"/>
                </a:solidFill>
                <a:latin typeface="Calibri" panose="020F0502020204030204"/>
              </a:rPr>
              <a:t> </a:t>
            </a:r>
            <a:r>
              <a:rPr lang="en-US" sz="2400" dirty="0" err="1">
                <a:solidFill>
                  <a:prstClr val="black"/>
                </a:solidFill>
                <a:latin typeface="Calibri" panose="020F0502020204030204"/>
              </a:rPr>
              <a:t>écrit</a:t>
            </a:r>
            <a:r>
              <a:rPr lang="en-US" sz="2400" dirty="0">
                <a:solidFill>
                  <a:prstClr val="black"/>
                </a:solidFill>
                <a:latin typeface="Calibri" panose="020F0502020204030204"/>
              </a:rPr>
              <a:t> </a:t>
            </a:r>
            <a:r>
              <a:rPr lang="en-US" sz="2400" dirty="0" err="1">
                <a:solidFill>
                  <a:prstClr val="black"/>
                </a:solidFill>
                <a:latin typeface="Calibri" panose="020F0502020204030204"/>
              </a:rPr>
              <a:t>en</a:t>
            </a:r>
            <a:r>
              <a:rPr lang="en-US" sz="2400" dirty="0">
                <a:solidFill>
                  <a:prstClr val="black"/>
                </a:solidFill>
                <a:latin typeface="Calibri" panose="020F0502020204030204"/>
              </a:rPr>
              <a:t> Facile à lire et à </a:t>
            </a:r>
            <a:r>
              <a:rPr lang="en-US" sz="2400" dirty="0" err="1">
                <a:solidFill>
                  <a:prstClr val="black"/>
                </a:solidFill>
                <a:latin typeface="Calibri" panose="020F0502020204030204"/>
              </a:rPr>
              <a:t>comprendre</a:t>
            </a:r>
            <a:r>
              <a:rPr lang="en-US" sz="2400" dirty="0">
                <a:solidFill>
                  <a:prstClr val="black"/>
                </a:solidFill>
                <a:latin typeface="Calibri" panose="020F0502020204030204"/>
              </a:rPr>
              <a:t>.</a:t>
            </a:r>
            <a:endParaRPr lang="fr-FR" sz="4000" b="1" dirty="0">
              <a:solidFill>
                <a:prstClr val="black"/>
              </a:solidFill>
              <a:latin typeface="Calibri" panose="020F0502020204030204"/>
            </a:endParaRPr>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4184" y="5751927"/>
            <a:ext cx="20478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18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4CD21-62B3-6C46-8467-35726B512323}"/>
              </a:ext>
            </a:extLst>
          </p:cNvPr>
          <p:cNvSpPr>
            <a:spLocks noGrp="1"/>
          </p:cNvSpPr>
          <p:nvPr>
            <p:ph type="title"/>
          </p:nvPr>
        </p:nvSpPr>
        <p:spPr>
          <a:xfrm>
            <a:off x="485775" y="603251"/>
            <a:ext cx="10515600" cy="1116412"/>
          </a:xfrm>
        </p:spPr>
        <p:txBody>
          <a:bodyPr>
            <a:normAutofit fontScale="90000"/>
          </a:bodyPr>
          <a:lstStyle/>
          <a:p>
            <a:r>
              <a:rPr lang="fr-FR" b="1" dirty="0">
                <a:latin typeface="+mn-lt"/>
              </a:rPr>
              <a:t>Je réponds au questionnaire pour chaque soin (rendez-vous médical en ville ou à l’hôpital), </a:t>
            </a:r>
            <a:br>
              <a:rPr lang="fr-FR" b="1" dirty="0">
                <a:latin typeface="+mn-lt"/>
              </a:rPr>
            </a:br>
            <a:r>
              <a:rPr lang="fr-FR" b="1" dirty="0">
                <a:latin typeface="+mn-lt"/>
              </a:rPr>
              <a:t>ou un refus ou un abandon de soin.</a:t>
            </a:r>
          </a:p>
        </p:txBody>
      </p:sp>
      <p:pic>
        <p:nvPicPr>
          <p:cNvPr id="9" name="Espace réservé du contenu 8" descr="Une image contenant dessin&#10;&#10;Description générée automatiquement">
            <a:extLst>
              <a:ext uri="{FF2B5EF4-FFF2-40B4-BE49-F238E27FC236}">
                <a16:creationId xmlns:a16="http://schemas.microsoft.com/office/drawing/2014/main" id="{3D7919AC-DD4A-7746-A66C-3F92D0260BB7}"/>
              </a:ext>
            </a:extLst>
          </p:cNvPr>
          <p:cNvPicPr>
            <a:picLocks noGrp="1" noChangeAspect="1"/>
          </p:cNvPicPr>
          <p:nvPr>
            <p:ph idx="1"/>
          </p:nvPr>
        </p:nvPicPr>
        <p:blipFill>
          <a:blip r:embed="rId2"/>
          <a:stretch>
            <a:fillRect/>
          </a:stretch>
        </p:blipFill>
        <p:spPr>
          <a:xfrm>
            <a:off x="782757" y="2173918"/>
            <a:ext cx="3128579" cy="3214687"/>
          </a:xfrm>
        </p:spPr>
      </p:pic>
      <p:pic>
        <p:nvPicPr>
          <p:cNvPr id="10" name="Espace réservé du contenu 8" descr="Une image contenant dessin&#10;&#10;Description générée automatiquement">
            <a:extLst>
              <a:ext uri="{FF2B5EF4-FFF2-40B4-BE49-F238E27FC236}">
                <a16:creationId xmlns:a16="http://schemas.microsoft.com/office/drawing/2014/main" id="{5BC8C9F6-640A-4748-9069-6A64073F90F2}"/>
              </a:ext>
            </a:extLst>
          </p:cNvPr>
          <p:cNvPicPr>
            <a:picLocks noChangeAspect="1"/>
          </p:cNvPicPr>
          <p:nvPr/>
        </p:nvPicPr>
        <p:blipFill>
          <a:blip r:embed="rId2"/>
          <a:stretch>
            <a:fillRect/>
          </a:stretch>
        </p:blipFill>
        <p:spPr>
          <a:xfrm>
            <a:off x="4558096" y="2173918"/>
            <a:ext cx="3186112" cy="3273803"/>
          </a:xfrm>
          <a:prstGeom prst="rect">
            <a:avLst/>
          </a:prstGeom>
        </p:spPr>
      </p:pic>
      <p:cxnSp>
        <p:nvCxnSpPr>
          <p:cNvPr id="12" name="Connecteur droit 11">
            <a:extLst>
              <a:ext uri="{FF2B5EF4-FFF2-40B4-BE49-F238E27FC236}">
                <a16:creationId xmlns:a16="http://schemas.microsoft.com/office/drawing/2014/main" id="{7FB06D56-A084-DF40-B1D2-4D582F6D5CBB}"/>
              </a:ext>
            </a:extLst>
          </p:cNvPr>
          <p:cNvCxnSpPr/>
          <p:nvPr/>
        </p:nvCxnSpPr>
        <p:spPr>
          <a:xfrm>
            <a:off x="4500563" y="2538764"/>
            <a:ext cx="3186112" cy="3214687"/>
          </a:xfrm>
          <a:prstGeom prst="line">
            <a:avLst/>
          </a:prstGeom>
          <a:ln w="101600">
            <a:solidFill>
              <a:srgbClr val="FF0000"/>
            </a:solidFill>
          </a:ln>
        </p:spPr>
        <p:style>
          <a:lnRef idx="3">
            <a:schemeClr val="dk1"/>
          </a:lnRef>
          <a:fillRef idx="0">
            <a:schemeClr val="dk1"/>
          </a:fillRef>
          <a:effectRef idx="2">
            <a:schemeClr val="dk1"/>
          </a:effectRef>
          <a:fontRef idx="minor">
            <a:schemeClr val="tx1"/>
          </a:fontRef>
        </p:style>
      </p:cxnSp>
      <p:cxnSp>
        <p:nvCxnSpPr>
          <p:cNvPr id="14" name="Connecteur droit 13">
            <a:extLst>
              <a:ext uri="{FF2B5EF4-FFF2-40B4-BE49-F238E27FC236}">
                <a16:creationId xmlns:a16="http://schemas.microsoft.com/office/drawing/2014/main" id="{511912EE-46C6-8442-9AA6-9F3FB85FDB94}"/>
              </a:ext>
            </a:extLst>
          </p:cNvPr>
          <p:cNvCxnSpPr>
            <a:cxnSpLocks/>
          </p:cNvCxnSpPr>
          <p:nvPr/>
        </p:nvCxnSpPr>
        <p:spPr>
          <a:xfrm flipH="1">
            <a:off x="4686301" y="2479648"/>
            <a:ext cx="3000374" cy="3273803"/>
          </a:xfrm>
          <a:prstGeom prst="line">
            <a:avLst/>
          </a:prstGeom>
          <a:ln w="101600">
            <a:solidFill>
              <a:srgbClr val="FF0000"/>
            </a:solidFill>
          </a:ln>
        </p:spPr>
        <p:style>
          <a:lnRef idx="2">
            <a:schemeClr val="dk1"/>
          </a:lnRef>
          <a:fillRef idx="0">
            <a:schemeClr val="dk1"/>
          </a:fillRef>
          <a:effectRef idx="1">
            <a:schemeClr val="dk1"/>
          </a:effectRef>
          <a:fontRef idx="minor">
            <a:schemeClr val="tx1"/>
          </a:fontRef>
        </p:style>
      </p:cxnSp>
      <p:sp>
        <p:nvSpPr>
          <p:cNvPr id="19" name="ZoneTexte 18">
            <a:extLst>
              <a:ext uri="{FF2B5EF4-FFF2-40B4-BE49-F238E27FC236}">
                <a16:creationId xmlns:a16="http://schemas.microsoft.com/office/drawing/2014/main" id="{16A0E80B-9112-D741-9367-9901E97F25C7}"/>
              </a:ext>
            </a:extLst>
          </p:cNvPr>
          <p:cNvSpPr txBox="1"/>
          <p:nvPr/>
        </p:nvSpPr>
        <p:spPr>
          <a:xfrm>
            <a:off x="771519" y="5515409"/>
            <a:ext cx="3151055" cy="400110"/>
          </a:xfrm>
          <a:prstGeom prst="rect">
            <a:avLst/>
          </a:prstGeom>
          <a:noFill/>
        </p:spPr>
        <p:txBody>
          <a:bodyPr wrap="none" rtlCol="0">
            <a:spAutoFit/>
          </a:bodyPr>
          <a:lstStyle/>
          <a:p>
            <a:pPr algn="ctr"/>
            <a:r>
              <a:rPr lang="fr-FR" sz="2000" dirty="0">
                <a:solidFill>
                  <a:prstClr val="black"/>
                </a:solidFill>
              </a:rPr>
              <a:t>Quand je vois mon médecin.</a:t>
            </a:r>
          </a:p>
        </p:txBody>
      </p:sp>
      <p:sp>
        <p:nvSpPr>
          <p:cNvPr id="20" name="ZoneTexte 19">
            <a:extLst>
              <a:ext uri="{FF2B5EF4-FFF2-40B4-BE49-F238E27FC236}">
                <a16:creationId xmlns:a16="http://schemas.microsoft.com/office/drawing/2014/main" id="{576C37D9-CBBE-0D48-A0BC-EFED2A020FFC}"/>
              </a:ext>
            </a:extLst>
          </p:cNvPr>
          <p:cNvSpPr txBox="1"/>
          <p:nvPr/>
        </p:nvSpPr>
        <p:spPr>
          <a:xfrm>
            <a:off x="4434662" y="5515409"/>
            <a:ext cx="3503651" cy="400110"/>
          </a:xfrm>
          <a:prstGeom prst="rect">
            <a:avLst/>
          </a:prstGeom>
          <a:noFill/>
        </p:spPr>
        <p:txBody>
          <a:bodyPr wrap="none" rtlCol="0">
            <a:spAutoFit/>
          </a:bodyPr>
          <a:lstStyle/>
          <a:p>
            <a:pPr algn="ctr"/>
            <a:r>
              <a:rPr lang="fr-FR" sz="2000" dirty="0">
                <a:solidFill>
                  <a:prstClr val="black"/>
                </a:solidFill>
              </a:rPr>
              <a:t>Quand je subis un refus de soin.</a:t>
            </a:r>
          </a:p>
        </p:txBody>
      </p:sp>
      <p:sp>
        <p:nvSpPr>
          <p:cNvPr id="21" name="ZoneTexte 20">
            <a:extLst>
              <a:ext uri="{FF2B5EF4-FFF2-40B4-BE49-F238E27FC236}">
                <a16:creationId xmlns:a16="http://schemas.microsoft.com/office/drawing/2014/main" id="{94C68831-8726-534B-AD14-6791DCE9C31F}"/>
              </a:ext>
            </a:extLst>
          </p:cNvPr>
          <p:cNvSpPr txBox="1"/>
          <p:nvPr/>
        </p:nvSpPr>
        <p:spPr>
          <a:xfrm>
            <a:off x="8389772" y="5515409"/>
            <a:ext cx="3379579" cy="400110"/>
          </a:xfrm>
          <a:prstGeom prst="rect">
            <a:avLst/>
          </a:prstGeom>
          <a:noFill/>
        </p:spPr>
        <p:txBody>
          <a:bodyPr wrap="none" rtlCol="0">
            <a:spAutoFit/>
          </a:bodyPr>
          <a:lstStyle/>
          <a:p>
            <a:pPr algn="ctr"/>
            <a:r>
              <a:rPr lang="fr-FR" sz="2000" dirty="0">
                <a:solidFill>
                  <a:prstClr val="black"/>
                </a:solidFill>
              </a:rPr>
              <a:t>Quand j’abandonne mes soins.</a:t>
            </a:r>
          </a:p>
        </p:txBody>
      </p:sp>
      <p:pic>
        <p:nvPicPr>
          <p:cNvPr id="23" name="Image 22" descr="Une image contenant jouet&#10;&#10;Description générée automatiquement">
            <a:extLst>
              <a:ext uri="{FF2B5EF4-FFF2-40B4-BE49-F238E27FC236}">
                <a16:creationId xmlns:a16="http://schemas.microsoft.com/office/drawing/2014/main" id="{D277C77A-7B0C-2947-9F9F-875EF41E64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89354" y="2145343"/>
            <a:ext cx="3180415" cy="3180415"/>
          </a:xfrm>
          <a:prstGeom prst="rect">
            <a:avLst/>
          </a:prstGeom>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3187"/>
          <a:stretch/>
        </p:blipFill>
        <p:spPr bwMode="auto">
          <a:xfrm>
            <a:off x="9814184" y="6071191"/>
            <a:ext cx="2047875" cy="64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47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4CD21-62B3-6C46-8467-35726B512323}"/>
              </a:ext>
            </a:extLst>
          </p:cNvPr>
          <p:cNvSpPr>
            <a:spLocks noGrp="1"/>
          </p:cNvSpPr>
          <p:nvPr>
            <p:ph type="title"/>
          </p:nvPr>
        </p:nvSpPr>
        <p:spPr>
          <a:xfrm>
            <a:off x="485775" y="603251"/>
            <a:ext cx="10515600" cy="1116412"/>
          </a:xfrm>
        </p:spPr>
        <p:txBody>
          <a:bodyPr>
            <a:normAutofit fontScale="90000"/>
          </a:bodyPr>
          <a:lstStyle/>
          <a:p>
            <a:r>
              <a:rPr lang="fr-FR" b="1" dirty="0">
                <a:latin typeface="+mn-lt"/>
              </a:rPr>
              <a:t>Je peux répondre sur un ordinateur, sur un smartphone ou sur un papier.</a:t>
            </a:r>
          </a:p>
        </p:txBody>
      </p:sp>
      <p:sp>
        <p:nvSpPr>
          <p:cNvPr id="16" name="Titre 1">
            <a:extLst>
              <a:ext uri="{FF2B5EF4-FFF2-40B4-BE49-F238E27FC236}">
                <a16:creationId xmlns:a16="http://schemas.microsoft.com/office/drawing/2014/main" id="{00BF4D64-DE4B-41D8-ABE0-6542DED3E47A}"/>
              </a:ext>
            </a:extLst>
          </p:cNvPr>
          <p:cNvSpPr txBox="1">
            <a:spLocks/>
          </p:cNvSpPr>
          <p:nvPr/>
        </p:nvSpPr>
        <p:spPr>
          <a:xfrm>
            <a:off x="713805" y="5410475"/>
            <a:ext cx="3521202" cy="3714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Calibri" panose="020F0502020204030204"/>
              </a:rPr>
              <a:t>Sur www.handifaction.fr</a:t>
            </a:r>
            <a:endParaRPr lang="fr-FR" sz="4000" b="1" dirty="0">
              <a:solidFill>
                <a:prstClr val="black"/>
              </a:solidFill>
              <a:latin typeface="Calibri" panose="020F0502020204030204"/>
            </a:endParaRPr>
          </a:p>
        </p:txBody>
      </p:sp>
      <p:pic>
        <p:nvPicPr>
          <p:cNvPr id="17" name="Espace réservé du contenu 4" descr="Une image contenant moniteur, bus, téléphone, blanc&#10;&#10;Description générée automatiquement">
            <a:extLst>
              <a:ext uri="{FF2B5EF4-FFF2-40B4-BE49-F238E27FC236}">
                <a16:creationId xmlns:a16="http://schemas.microsoft.com/office/drawing/2014/main" id="{A852B67F-BAF9-4AC2-A025-4DEB6CA6E917}"/>
              </a:ext>
            </a:extLst>
          </p:cNvPr>
          <p:cNvPicPr>
            <a:picLocks noGrp="1" noChangeAspect="1"/>
          </p:cNvPicPr>
          <p:nvPr>
            <p:ph idx="1"/>
          </p:nvPr>
        </p:nvPicPr>
        <p:blipFill>
          <a:blip r:embed="rId2"/>
          <a:stretch>
            <a:fillRect/>
          </a:stretch>
        </p:blipFill>
        <p:spPr>
          <a:xfrm>
            <a:off x="4952331" y="2467842"/>
            <a:ext cx="1229302" cy="2605918"/>
          </a:xfrm>
        </p:spPr>
      </p:pic>
      <p:pic>
        <p:nvPicPr>
          <p:cNvPr id="18" name="Image 17" descr="Une image contenant moniteur, dessin, signe&#10;&#10;Description générée automatiquement">
            <a:extLst>
              <a:ext uri="{FF2B5EF4-FFF2-40B4-BE49-F238E27FC236}">
                <a16:creationId xmlns:a16="http://schemas.microsoft.com/office/drawing/2014/main" id="{5CAD01DA-DB94-4285-A46B-EFB73DEB1C32}"/>
              </a:ext>
            </a:extLst>
          </p:cNvPr>
          <p:cNvPicPr>
            <a:picLocks noChangeAspect="1"/>
          </p:cNvPicPr>
          <p:nvPr/>
        </p:nvPicPr>
        <p:blipFill rotWithShape="1">
          <a:blip r:embed="rId3"/>
          <a:srcRect r="52354"/>
          <a:stretch/>
        </p:blipFill>
        <p:spPr>
          <a:xfrm>
            <a:off x="6285832" y="2712637"/>
            <a:ext cx="1305502" cy="511120"/>
          </a:xfrm>
          <a:prstGeom prst="rect">
            <a:avLst/>
          </a:prstGeom>
        </p:spPr>
      </p:pic>
      <p:pic>
        <p:nvPicPr>
          <p:cNvPr id="22" name="Image 21" descr="Une image contenant moniteur, dessin, signe&#10;&#10;Description générée automatiquement">
            <a:extLst>
              <a:ext uri="{FF2B5EF4-FFF2-40B4-BE49-F238E27FC236}">
                <a16:creationId xmlns:a16="http://schemas.microsoft.com/office/drawing/2014/main" id="{4E80736A-5312-4F5D-AE39-FB684ABB020A}"/>
              </a:ext>
            </a:extLst>
          </p:cNvPr>
          <p:cNvPicPr>
            <a:picLocks noChangeAspect="1"/>
          </p:cNvPicPr>
          <p:nvPr/>
        </p:nvPicPr>
        <p:blipFill rotWithShape="1">
          <a:blip r:embed="rId3"/>
          <a:srcRect l="48667"/>
          <a:stretch/>
        </p:blipFill>
        <p:spPr>
          <a:xfrm>
            <a:off x="6285831" y="3223757"/>
            <a:ext cx="1406525" cy="511120"/>
          </a:xfrm>
          <a:prstGeom prst="rect">
            <a:avLst/>
          </a:prstGeom>
        </p:spPr>
      </p:pic>
      <p:sp>
        <p:nvSpPr>
          <p:cNvPr id="24" name="Titre 1">
            <a:extLst>
              <a:ext uri="{FF2B5EF4-FFF2-40B4-BE49-F238E27FC236}">
                <a16:creationId xmlns:a16="http://schemas.microsoft.com/office/drawing/2014/main" id="{D38C547F-66D4-4F1D-BB47-528130BA263F}"/>
              </a:ext>
            </a:extLst>
          </p:cNvPr>
          <p:cNvSpPr txBox="1">
            <a:spLocks/>
          </p:cNvSpPr>
          <p:nvPr/>
        </p:nvSpPr>
        <p:spPr>
          <a:xfrm>
            <a:off x="4614667" y="5410475"/>
            <a:ext cx="3342328" cy="84427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err="1">
                <a:solidFill>
                  <a:prstClr val="black"/>
                </a:solidFill>
                <a:latin typeface="Calibri" panose="020F0502020204030204"/>
              </a:rPr>
              <a:t>En</a:t>
            </a:r>
            <a:r>
              <a:rPr lang="en-US" sz="2400" dirty="0">
                <a:solidFill>
                  <a:prstClr val="black"/>
                </a:solidFill>
                <a:latin typeface="Calibri" panose="020F0502020204030204"/>
              </a:rPr>
              <a:t> </a:t>
            </a:r>
            <a:r>
              <a:rPr lang="en-US" sz="2400" dirty="0" err="1">
                <a:solidFill>
                  <a:prstClr val="black"/>
                </a:solidFill>
                <a:latin typeface="Calibri" panose="020F0502020204030204"/>
              </a:rPr>
              <a:t>téléchargeant</a:t>
            </a:r>
            <a:br>
              <a:rPr lang="en-US" sz="2400" dirty="0">
                <a:solidFill>
                  <a:prstClr val="black"/>
                </a:solidFill>
                <a:latin typeface="Calibri" panose="020F0502020204030204"/>
              </a:rPr>
            </a:br>
            <a:r>
              <a:rPr lang="en-US" sz="2400" dirty="0" err="1">
                <a:solidFill>
                  <a:prstClr val="black"/>
                </a:solidFill>
                <a:latin typeface="Calibri" panose="020F0502020204030204"/>
              </a:rPr>
              <a:t>l’application</a:t>
            </a:r>
            <a:endParaRPr lang="en-US" sz="2400" dirty="0">
              <a:solidFill>
                <a:prstClr val="black"/>
              </a:solidFill>
              <a:latin typeface="Calibri" panose="020F0502020204030204"/>
            </a:endParaRPr>
          </a:p>
        </p:txBody>
      </p:sp>
      <p:pic>
        <p:nvPicPr>
          <p:cNvPr id="27" name="Image 26" descr="Une image contenant horloge, mètre&#10;&#10;Description générée automatiquement">
            <a:extLst>
              <a:ext uri="{FF2B5EF4-FFF2-40B4-BE49-F238E27FC236}">
                <a16:creationId xmlns:a16="http://schemas.microsoft.com/office/drawing/2014/main" id="{63BA0BE6-B2F6-456B-BE85-1274E47DA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8278" y="2015892"/>
            <a:ext cx="2482589" cy="451950"/>
          </a:xfrm>
          <a:prstGeom prst="rect">
            <a:avLst/>
          </a:prstGeom>
        </p:spPr>
      </p:pic>
      <p:sp>
        <p:nvSpPr>
          <p:cNvPr id="28" name="Titre 1">
            <a:extLst>
              <a:ext uri="{FF2B5EF4-FFF2-40B4-BE49-F238E27FC236}">
                <a16:creationId xmlns:a16="http://schemas.microsoft.com/office/drawing/2014/main" id="{0DAC2BCB-D9EF-4446-8028-041B86D84FC1}"/>
              </a:ext>
            </a:extLst>
          </p:cNvPr>
          <p:cNvSpPr txBox="1">
            <a:spLocks/>
          </p:cNvSpPr>
          <p:nvPr/>
        </p:nvSpPr>
        <p:spPr>
          <a:xfrm>
            <a:off x="7920251" y="5334000"/>
            <a:ext cx="3918642" cy="95969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Calibri" panose="020F0502020204030204"/>
              </a:rPr>
              <a:t>En me </a:t>
            </a:r>
            <a:r>
              <a:rPr lang="en-US" sz="2400" dirty="0" err="1">
                <a:solidFill>
                  <a:prstClr val="black"/>
                </a:solidFill>
                <a:latin typeface="Calibri" panose="020F0502020204030204"/>
              </a:rPr>
              <a:t>procurant</a:t>
            </a:r>
            <a:br>
              <a:rPr lang="en-US" sz="2400" dirty="0">
                <a:solidFill>
                  <a:prstClr val="black"/>
                </a:solidFill>
                <a:latin typeface="Calibri" panose="020F0502020204030204"/>
              </a:rPr>
            </a:br>
            <a:r>
              <a:rPr lang="en-US" sz="2400" dirty="0">
                <a:solidFill>
                  <a:prstClr val="black"/>
                </a:solidFill>
                <a:latin typeface="Calibri" panose="020F0502020204030204"/>
              </a:rPr>
              <a:t>la version papier (je </a:t>
            </a:r>
            <a:r>
              <a:rPr lang="en-US" sz="2400" dirty="0" err="1">
                <a:solidFill>
                  <a:prstClr val="black"/>
                </a:solidFill>
                <a:latin typeface="Calibri" panose="020F0502020204030204"/>
              </a:rPr>
              <a:t>l’imprime</a:t>
            </a:r>
            <a:r>
              <a:rPr lang="en-US" sz="2400" dirty="0">
                <a:solidFill>
                  <a:prstClr val="black"/>
                </a:solidFill>
                <a:latin typeface="Calibri" panose="020F0502020204030204"/>
              </a:rPr>
              <a:t> </a:t>
            </a:r>
            <a:r>
              <a:rPr lang="en-US" sz="2400" dirty="0" err="1">
                <a:solidFill>
                  <a:prstClr val="black"/>
                </a:solidFill>
                <a:latin typeface="Calibri" panose="020F0502020204030204"/>
              </a:rPr>
              <a:t>depuis</a:t>
            </a:r>
            <a:r>
              <a:rPr lang="en-US" sz="2400" dirty="0">
                <a:solidFill>
                  <a:prstClr val="black"/>
                </a:solidFill>
                <a:latin typeface="Calibri" panose="020F0502020204030204"/>
              </a:rPr>
              <a:t> le site internet)</a:t>
            </a:r>
          </a:p>
        </p:txBody>
      </p:sp>
      <p:pic>
        <p:nvPicPr>
          <p:cNvPr id="29" name="Picture 2">
            <a:extLst>
              <a:ext uri="{FF2B5EF4-FFF2-40B4-BE49-F238E27FC236}">
                <a16:creationId xmlns:a16="http://schemas.microsoft.com/office/drawing/2014/main" id="{15C34B30-4598-4A8C-890D-4FBCE6F7E0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1306" y="2671788"/>
            <a:ext cx="1980905" cy="242973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657801" y="2467842"/>
            <a:ext cx="3613950" cy="2962254"/>
            <a:chOff x="657801" y="2467842"/>
            <a:chExt cx="3613950" cy="2962254"/>
          </a:xfrm>
        </p:grpSpPr>
        <p:pic>
          <p:nvPicPr>
            <p:cNvPr id="13" name="Image 12" descr="Une image contenant équipement électronique, ordinateur, assis, portable&#10;&#10;Description générée automatiquement">
              <a:extLst>
                <a:ext uri="{FF2B5EF4-FFF2-40B4-BE49-F238E27FC236}">
                  <a16:creationId xmlns:a16="http://schemas.microsoft.com/office/drawing/2014/main" id="{D6A9549B-8720-48DF-A407-1AFF5FE4344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667" b="90000" l="2186" r="96175">
                          <a14:foregroundMark x1="12158" y1="73833" x2="17350" y2="57833"/>
                          <a14:foregroundMark x1="17350" y1="57833" x2="17896" y2="43500"/>
                          <a14:foregroundMark x1="15164" y1="79000" x2="26913" y2="68833"/>
                          <a14:foregroundMark x1="26913" y1="68833" x2="39344" y2="75000"/>
                          <a14:foregroundMark x1="39344" y1="75000" x2="53142" y2="72667"/>
                          <a14:foregroundMark x1="53142" y1="72667" x2="93306" y2="82000"/>
                          <a14:foregroundMark x1="93306" y1="82000" x2="88661" y2="65500"/>
                          <a14:foregroundMark x1="88661" y1="65500" x2="88661" y2="14167"/>
                          <a14:foregroundMark x1="88661" y1="14167" x2="76366" y2="6000"/>
                          <a14:foregroundMark x1="76366" y1="6000" x2="19536" y2="7000"/>
                          <a14:foregroundMark x1="19536" y1="7000" x2="11612" y2="20667"/>
                          <a14:foregroundMark x1="11612" y1="20667" x2="11885" y2="69500"/>
                          <a14:foregroundMark x1="11885" y1="69500" x2="6421" y2="84167"/>
                          <a14:foregroundMark x1="6421" y1="84167" x2="57104" y2="86667"/>
                          <a14:foregroundMark x1="57104" y1="86667" x2="84563" y2="85833"/>
                          <a14:foregroundMark x1="84563" y1="85833" x2="92896" y2="82667"/>
                          <a14:foregroundMark x1="88798" y1="74167" x2="29372" y2="67667"/>
                          <a14:foregroundMark x1="29372" y1="67667" x2="49180" y2="70333"/>
                          <a14:foregroundMark x1="49180" y1="70333" x2="76093" y2="69500"/>
                          <a14:foregroundMark x1="79372" y1="67833" x2="23087" y2="68167"/>
                          <a14:foregroundMark x1="23087" y1="68167" x2="21038" y2="67333"/>
                          <a14:foregroundMark x1="21858" y1="67833" x2="23087" y2="67833"/>
                          <a14:foregroundMark x1="11475" y1="18333" x2="19945" y2="5833"/>
                          <a14:foregroundMark x1="19945" y1="5833" x2="88934" y2="6000"/>
                          <a14:foregroundMark x1="93306" y1="75167" x2="84426" y2="88000"/>
                          <a14:foregroundMark x1="84426" y1="88000" x2="2322" y2="87833"/>
                          <a14:foregroundMark x1="2322" y1="87833" x2="7240" y2="75333"/>
                          <a14:foregroundMark x1="84699" y1="76333" x2="87158" y2="75333"/>
                          <a14:foregroundMark x1="89481" y1="77000" x2="85109" y2="59000"/>
                          <a14:foregroundMark x1="85109" y1="59000" x2="83470" y2="85333"/>
                          <a14:foregroundMark x1="83470" y1="85333" x2="80464" y2="67833"/>
                          <a14:foregroundMark x1="80464" y1="67833" x2="57377" y2="67833"/>
                          <a14:foregroundMark x1="57377" y1="67833" x2="20628" y2="76500"/>
                          <a14:foregroundMark x1="20628" y1="76500" x2="29235" y2="61833"/>
                          <a14:foregroundMark x1="29235" y1="61833" x2="42486" y2="65167"/>
                          <a14:foregroundMark x1="42486" y1="65167" x2="53005" y2="74833"/>
                          <a14:foregroundMark x1="53005" y1="74833" x2="81831" y2="78167"/>
                          <a14:foregroundMark x1="81831" y1="78167" x2="66940" y2="74833"/>
                          <a14:foregroundMark x1="66940" y1="74833" x2="53962" y2="80000"/>
                          <a14:foregroundMark x1="53962" y1="80000" x2="38661" y2="80500"/>
                          <a14:foregroundMark x1="38661" y1="80500" x2="54372" y2="77500"/>
                          <a14:foregroundMark x1="81421" y1="63500" x2="40164" y2="68667"/>
                          <a14:foregroundMark x1="40164" y1="68667" x2="38388" y2="69333"/>
                          <a14:foregroundMark x1="46858" y1="65833" x2="61339" y2="64833"/>
                          <a14:foregroundMark x1="61339" y1="64833" x2="62842" y2="64833"/>
                          <a14:foregroundMark x1="42896" y1="64667" x2="61612" y2="65833"/>
                          <a14:foregroundMark x1="26093" y1="71500" x2="51366" y2="75333"/>
                          <a14:foregroundMark x1="27459" y1="77167" x2="42896" y2="76667"/>
                          <a14:foregroundMark x1="32514" y1="78667" x2="53689" y2="76833"/>
                          <a14:foregroundMark x1="94809" y1="79833" x2="96175" y2="86500"/>
                          <a14:backgroundMark x1="5464" y1="65500" x2="1503" y2="70667"/>
                          <a14:backgroundMark x1="9426" y1="67000" x2="9426" y2="67000"/>
                          <a14:backgroundMark x1="92077" y1="67167" x2="92077" y2="67167"/>
                          <a14:backgroundMark x1="91940" y1="67167" x2="93306" y2="68000"/>
                        </a14:backgroundRemoval>
                      </a14:imgEffect>
                    </a14:imgLayer>
                  </a14:imgProps>
                </a:ext>
              </a:extLst>
            </a:blip>
            <a:stretch>
              <a:fillRect/>
            </a:stretch>
          </p:blipFill>
          <p:spPr>
            <a:xfrm>
              <a:off x="657801" y="2467842"/>
              <a:ext cx="3613950" cy="2962254"/>
            </a:xfrm>
            <a:prstGeom prst="rect">
              <a:avLst/>
            </a:prstGeom>
          </p:spPr>
        </p:pic>
        <p:grpSp>
          <p:nvGrpSpPr>
            <p:cNvPr id="3" name="Groupe 2"/>
            <p:cNvGrpSpPr/>
            <p:nvPr/>
          </p:nvGrpSpPr>
          <p:grpSpPr>
            <a:xfrm>
              <a:off x="1157863" y="2712637"/>
              <a:ext cx="2633087" cy="1642275"/>
              <a:chOff x="1157863" y="2712637"/>
              <a:chExt cx="2633087" cy="1642275"/>
            </a:xfrm>
          </p:grpSpPr>
          <p:pic>
            <p:nvPicPr>
              <p:cNvPr id="15" name="Image 14" descr="Une image contenant capture d’écran&#10;&#10;Description générée automatiquement">
                <a:extLst>
                  <a:ext uri="{FF2B5EF4-FFF2-40B4-BE49-F238E27FC236}">
                    <a16:creationId xmlns:a16="http://schemas.microsoft.com/office/drawing/2014/main" id="{2A032E7E-FDFC-41E2-B026-E555CD18D35F}"/>
                  </a:ext>
                </a:extLst>
              </p:cNvPr>
              <p:cNvPicPr>
                <a:picLocks noChangeAspect="1"/>
              </p:cNvPicPr>
              <p:nvPr/>
            </p:nvPicPr>
            <p:blipFill rotWithShape="1">
              <a:blip r:embed="rId8"/>
              <a:srcRect r="5917"/>
              <a:stretch/>
            </p:blipFill>
            <p:spPr>
              <a:xfrm>
                <a:off x="1157863" y="2712637"/>
                <a:ext cx="2633087" cy="1642275"/>
              </a:xfrm>
              <a:prstGeom prst="rect">
                <a:avLst/>
              </a:prstGeom>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7864" y="2712637"/>
                <a:ext cx="2633086" cy="76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27375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99F49F09-986E-4934-BD4C-6B98FAD8104D}"/>
              </a:ext>
            </a:extLst>
          </p:cNvPr>
          <p:cNvSpPr txBox="1"/>
          <p:nvPr/>
        </p:nvSpPr>
        <p:spPr>
          <a:xfrm>
            <a:off x="4320163" y="1908721"/>
            <a:ext cx="7170345" cy="4154984"/>
          </a:xfrm>
          <a:prstGeom prst="rect">
            <a:avLst/>
          </a:prstGeom>
          <a:noFill/>
        </p:spPr>
        <p:txBody>
          <a:bodyPr wrap="square" rtlCol="0">
            <a:spAutoFit/>
          </a:bodyPr>
          <a:lstStyle/>
          <a:p>
            <a:pPr marL="342900" indent="-342900">
              <a:buClr>
                <a:srgbClr val="00ACA9"/>
              </a:buClr>
              <a:buSzPct val="200000"/>
              <a:buFont typeface="Arial" panose="020B0604020202020204" pitchFamily="34" charset="0"/>
              <a:buChar char="•"/>
            </a:pPr>
            <a:r>
              <a:rPr lang="fr-FR" sz="2400" dirty="0">
                <a:solidFill>
                  <a:prstClr val="black"/>
                </a:solidFill>
              </a:rPr>
              <a:t>A partir d’un navigateur (par exemple : </a:t>
            </a:r>
            <a:br>
              <a:rPr lang="fr-FR" sz="2400" dirty="0">
                <a:solidFill>
                  <a:prstClr val="black"/>
                </a:solidFill>
              </a:rPr>
            </a:br>
            <a:r>
              <a:rPr lang="fr-FR" sz="2400" dirty="0">
                <a:solidFill>
                  <a:prstClr val="black"/>
                </a:solidFill>
              </a:rPr>
              <a:t>Google Chrome ou Mozilla Firefox), je vais sur : www.handifaction.fr</a:t>
            </a:r>
          </a:p>
          <a:p>
            <a:pPr marL="342900" indent="-342900">
              <a:buClr>
                <a:srgbClr val="00ACA9"/>
              </a:buClr>
              <a:buSzPct val="200000"/>
              <a:buFont typeface="Arial" panose="020B0604020202020204" pitchFamily="34" charset="0"/>
              <a:buChar char="•"/>
            </a:pPr>
            <a:endParaRPr lang="fr-FR" sz="2400" dirty="0">
              <a:solidFill>
                <a:prstClr val="black"/>
              </a:solidFill>
            </a:endParaRPr>
          </a:p>
          <a:p>
            <a:pPr marL="342900" indent="-342900">
              <a:buClr>
                <a:srgbClr val="00ACA9"/>
              </a:buClr>
              <a:buSzPct val="200000"/>
              <a:buFont typeface="Arial" panose="020B0604020202020204" pitchFamily="34" charset="0"/>
              <a:buChar char="•"/>
            </a:pPr>
            <a:r>
              <a:rPr lang="fr-FR" sz="2400" dirty="0">
                <a:solidFill>
                  <a:prstClr val="black"/>
                </a:solidFill>
              </a:rPr>
              <a:t>J’appuie sur le bouton jaune sur lequel est écrit :</a:t>
            </a:r>
            <a:br>
              <a:rPr lang="fr-FR" sz="2400" dirty="0">
                <a:solidFill>
                  <a:prstClr val="black"/>
                </a:solidFill>
              </a:rPr>
            </a:br>
            <a:r>
              <a:rPr lang="fr-FR" sz="2400" dirty="0">
                <a:solidFill>
                  <a:prstClr val="black"/>
                </a:solidFill>
              </a:rPr>
              <a:t>« Répondre au questionnaire ».</a:t>
            </a:r>
            <a:br>
              <a:rPr lang="fr-FR" sz="2400" dirty="0">
                <a:solidFill>
                  <a:prstClr val="black"/>
                </a:solidFill>
              </a:rPr>
            </a:br>
            <a:endParaRPr lang="fr-FR" sz="2400" dirty="0">
              <a:solidFill>
                <a:prstClr val="black"/>
              </a:solidFill>
            </a:endParaRPr>
          </a:p>
          <a:p>
            <a:pPr marL="342900" indent="-342900">
              <a:buClr>
                <a:srgbClr val="00ACA9"/>
              </a:buClr>
              <a:buSzPct val="200000"/>
              <a:buFont typeface="Arial" panose="020B0604020202020204" pitchFamily="34" charset="0"/>
              <a:buChar char="•"/>
            </a:pPr>
            <a:r>
              <a:rPr lang="fr-FR" sz="2400" dirty="0">
                <a:solidFill>
                  <a:prstClr val="black"/>
                </a:solidFill>
              </a:rPr>
              <a:t>Je réponds à toutes les questions en appuyant sur « Suivant » pour passer à la suite. </a:t>
            </a:r>
            <a:br>
              <a:rPr lang="fr-FR" sz="2400" dirty="0">
                <a:solidFill>
                  <a:prstClr val="black"/>
                </a:solidFill>
              </a:rPr>
            </a:br>
            <a:r>
              <a:rPr lang="fr-FR" sz="2400" dirty="0">
                <a:solidFill>
                  <a:prstClr val="black"/>
                </a:solidFill>
              </a:rPr>
              <a:t>À la fin, un message m’indique que le questionnaire est terminé.</a:t>
            </a:r>
          </a:p>
        </p:txBody>
      </p:sp>
      <p:sp>
        <p:nvSpPr>
          <p:cNvPr id="8" name="Titre 1">
            <a:extLst>
              <a:ext uri="{FF2B5EF4-FFF2-40B4-BE49-F238E27FC236}">
                <a16:creationId xmlns:a16="http://schemas.microsoft.com/office/drawing/2014/main" id="{6452916A-8AC4-48EF-8F18-7C0284D32067}"/>
              </a:ext>
            </a:extLst>
          </p:cNvPr>
          <p:cNvSpPr>
            <a:spLocks noGrp="1"/>
          </p:cNvSpPr>
          <p:nvPr>
            <p:ph type="title"/>
          </p:nvPr>
        </p:nvSpPr>
        <p:spPr>
          <a:xfrm>
            <a:off x="533400" y="330461"/>
            <a:ext cx="10515600" cy="1116412"/>
          </a:xfrm>
        </p:spPr>
        <p:txBody>
          <a:bodyPr>
            <a:normAutofit/>
          </a:bodyPr>
          <a:lstStyle/>
          <a:p>
            <a:r>
              <a:rPr lang="fr-FR" b="1" dirty="0">
                <a:latin typeface="+mn-lt"/>
              </a:rPr>
              <a:t>Pour répondre sur le site internet :</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187"/>
          <a:stretch/>
        </p:blipFill>
        <p:spPr bwMode="auto">
          <a:xfrm>
            <a:off x="9814184" y="6071191"/>
            <a:ext cx="2047875" cy="64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p:nvGrpSpPr>
        <p:grpSpPr>
          <a:xfrm>
            <a:off x="533400" y="2290042"/>
            <a:ext cx="3613950" cy="2962254"/>
            <a:chOff x="533400" y="2290042"/>
            <a:chExt cx="3613950" cy="2962254"/>
          </a:xfrm>
        </p:grpSpPr>
        <p:pic>
          <p:nvPicPr>
            <p:cNvPr id="6" name="Image 5" descr="Une image contenant équipement électronique, ordinateur, assis, portable&#10;&#10;Description générée automatiquement">
              <a:extLst>
                <a:ext uri="{FF2B5EF4-FFF2-40B4-BE49-F238E27FC236}">
                  <a16:creationId xmlns:a16="http://schemas.microsoft.com/office/drawing/2014/main" id="{0F983AEF-3B9A-4D51-B27C-51BA07E743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67" b="90000" l="2186" r="96175">
                          <a14:foregroundMark x1="12158" y1="73833" x2="17350" y2="57833"/>
                          <a14:foregroundMark x1="17350" y1="57833" x2="17896" y2="43500"/>
                          <a14:foregroundMark x1="15164" y1="79000" x2="26913" y2="68833"/>
                          <a14:foregroundMark x1="26913" y1="68833" x2="39344" y2="75000"/>
                          <a14:foregroundMark x1="39344" y1="75000" x2="53142" y2="72667"/>
                          <a14:foregroundMark x1="53142" y1="72667" x2="93306" y2="82000"/>
                          <a14:foregroundMark x1="93306" y1="82000" x2="88661" y2="65500"/>
                          <a14:foregroundMark x1="88661" y1="65500" x2="88661" y2="14167"/>
                          <a14:foregroundMark x1="88661" y1="14167" x2="76366" y2="6000"/>
                          <a14:foregroundMark x1="76366" y1="6000" x2="19536" y2="7000"/>
                          <a14:foregroundMark x1="19536" y1="7000" x2="11612" y2="20667"/>
                          <a14:foregroundMark x1="11612" y1="20667" x2="11885" y2="69500"/>
                          <a14:foregroundMark x1="11885" y1="69500" x2="6421" y2="84167"/>
                          <a14:foregroundMark x1="6421" y1="84167" x2="57104" y2="86667"/>
                          <a14:foregroundMark x1="57104" y1="86667" x2="84563" y2="85833"/>
                          <a14:foregroundMark x1="84563" y1="85833" x2="92896" y2="82667"/>
                          <a14:foregroundMark x1="88798" y1="74167" x2="29372" y2="67667"/>
                          <a14:foregroundMark x1="29372" y1="67667" x2="49180" y2="70333"/>
                          <a14:foregroundMark x1="49180" y1="70333" x2="76093" y2="69500"/>
                          <a14:foregroundMark x1="79372" y1="67833" x2="23087" y2="68167"/>
                          <a14:foregroundMark x1="23087" y1="68167" x2="21038" y2="67333"/>
                          <a14:foregroundMark x1="21858" y1="67833" x2="23087" y2="67833"/>
                          <a14:foregroundMark x1="11475" y1="18333" x2="19945" y2="5833"/>
                          <a14:foregroundMark x1="19945" y1="5833" x2="88934" y2="6000"/>
                          <a14:foregroundMark x1="93306" y1="75167" x2="84426" y2="88000"/>
                          <a14:foregroundMark x1="84426" y1="88000" x2="2322" y2="87833"/>
                          <a14:foregroundMark x1="2322" y1="87833" x2="7240" y2="75333"/>
                          <a14:foregroundMark x1="84699" y1="76333" x2="87158" y2="75333"/>
                          <a14:foregroundMark x1="89481" y1="77000" x2="85109" y2="59000"/>
                          <a14:foregroundMark x1="85109" y1="59000" x2="83470" y2="85333"/>
                          <a14:foregroundMark x1="83470" y1="85333" x2="80464" y2="67833"/>
                          <a14:foregroundMark x1="80464" y1="67833" x2="57377" y2="67833"/>
                          <a14:foregroundMark x1="57377" y1="67833" x2="20628" y2="76500"/>
                          <a14:foregroundMark x1="20628" y1="76500" x2="29235" y2="61833"/>
                          <a14:foregroundMark x1="29235" y1="61833" x2="42486" y2="65167"/>
                          <a14:foregroundMark x1="42486" y1="65167" x2="53005" y2="74833"/>
                          <a14:foregroundMark x1="53005" y1="74833" x2="81831" y2="78167"/>
                          <a14:foregroundMark x1="81831" y1="78167" x2="66940" y2="74833"/>
                          <a14:foregroundMark x1="66940" y1="74833" x2="53962" y2="80000"/>
                          <a14:foregroundMark x1="53962" y1="80000" x2="38661" y2="80500"/>
                          <a14:foregroundMark x1="38661" y1="80500" x2="54372" y2="77500"/>
                          <a14:foregroundMark x1="81421" y1="63500" x2="40164" y2="68667"/>
                          <a14:foregroundMark x1="40164" y1="68667" x2="38388" y2="69333"/>
                          <a14:foregroundMark x1="46858" y1="65833" x2="61339" y2="64833"/>
                          <a14:foregroundMark x1="61339" y1="64833" x2="62842" y2="64833"/>
                          <a14:foregroundMark x1="42896" y1="64667" x2="61612" y2="65833"/>
                          <a14:foregroundMark x1="26093" y1="71500" x2="51366" y2="75333"/>
                          <a14:foregroundMark x1="27459" y1="77167" x2="42896" y2="76667"/>
                          <a14:foregroundMark x1="32514" y1="78667" x2="53689" y2="76833"/>
                          <a14:foregroundMark x1="94809" y1="79833" x2="96175" y2="86500"/>
                          <a14:backgroundMark x1="5464" y1="65500" x2="1503" y2="70667"/>
                          <a14:backgroundMark x1="9426" y1="67000" x2="9426" y2="67000"/>
                          <a14:backgroundMark x1="92077" y1="67167" x2="92077" y2="67167"/>
                          <a14:backgroundMark x1="91940" y1="67167" x2="93306" y2="68000"/>
                        </a14:backgroundRemoval>
                      </a14:imgEffect>
                    </a14:imgLayer>
                  </a14:imgProps>
                </a:ext>
              </a:extLst>
            </a:blip>
            <a:stretch>
              <a:fillRect/>
            </a:stretch>
          </p:blipFill>
          <p:spPr>
            <a:xfrm>
              <a:off x="533400" y="2290042"/>
              <a:ext cx="3613950" cy="2962254"/>
            </a:xfrm>
            <a:prstGeom prst="rect">
              <a:avLst/>
            </a:prstGeom>
          </p:spPr>
        </p:pic>
        <p:pic>
          <p:nvPicPr>
            <p:cNvPr id="7" name="Image 6" descr="Une image contenant capture d’écran&#10;&#10;Description générée automatiquement">
              <a:extLst>
                <a:ext uri="{FF2B5EF4-FFF2-40B4-BE49-F238E27FC236}">
                  <a16:creationId xmlns:a16="http://schemas.microsoft.com/office/drawing/2014/main" id="{BFB396ED-39BF-4692-95CD-A887F5769926}"/>
                </a:ext>
              </a:extLst>
            </p:cNvPr>
            <p:cNvPicPr>
              <a:picLocks noChangeAspect="1"/>
            </p:cNvPicPr>
            <p:nvPr/>
          </p:nvPicPr>
          <p:blipFill rotWithShape="1">
            <a:blip r:embed="rId5"/>
            <a:srcRect r="5917"/>
            <a:stretch/>
          </p:blipFill>
          <p:spPr>
            <a:xfrm>
              <a:off x="1033462" y="2534837"/>
              <a:ext cx="2633087" cy="1642275"/>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9850" y="2494209"/>
              <a:ext cx="2633086" cy="76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6981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99F49F09-986E-4934-BD4C-6B98FAD8104D}"/>
              </a:ext>
            </a:extLst>
          </p:cNvPr>
          <p:cNvSpPr txBox="1"/>
          <p:nvPr/>
        </p:nvSpPr>
        <p:spPr>
          <a:xfrm>
            <a:off x="4320163" y="1719663"/>
            <a:ext cx="7170345" cy="4708981"/>
          </a:xfrm>
          <a:prstGeom prst="rect">
            <a:avLst/>
          </a:prstGeom>
          <a:noFill/>
        </p:spPr>
        <p:txBody>
          <a:bodyPr wrap="square" rtlCol="0">
            <a:spAutoFit/>
          </a:bodyPr>
          <a:lstStyle/>
          <a:p>
            <a:pPr marL="342900" indent="-342900">
              <a:buClr>
                <a:srgbClr val="00ACA9"/>
              </a:buClr>
              <a:buSzPct val="200000"/>
              <a:buFont typeface="Arial" panose="020B0604020202020204" pitchFamily="34" charset="0"/>
              <a:buChar char="•"/>
            </a:pPr>
            <a:r>
              <a:rPr lang="fr-FR" sz="2000" dirty="0">
                <a:solidFill>
                  <a:prstClr val="black"/>
                </a:solidFill>
              </a:rPr>
              <a:t>Je vais dans la boutique d’application de mon smartphone (« App Store » ou « Play Store »).</a:t>
            </a:r>
          </a:p>
          <a:p>
            <a:pPr marL="342900" indent="-342900">
              <a:buClr>
                <a:srgbClr val="00ACA9"/>
              </a:buClr>
              <a:buSzPct val="200000"/>
              <a:buFont typeface="Arial" panose="020B0604020202020204" pitchFamily="34" charset="0"/>
              <a:buChar char="•"/>
            </a:pPr>
            <a:endParaRPr lang="fr-FR" sz="2000" dirty="0">
              <a:solidFill>
                <a:prstClr val="black"/>
              </a:solidFill>
            </a:endParaRPr>
          </a:p>
          <a:p>
            <a:pPr marL="342900" indent="-342900">
              <a:buClr>
                <a:srgbClr val="00ACA9"/>
              </a:buClr>
              <a:buSzPct val="200000"/>
              <a:buFont typeface="Arial" panose="020B0604020202020204" pitchFamily="34" charset="0"/>
              <a:buChar char="•"/>
            </a:pPr>
            <a:r>
              <a:rPr lang="fr-FR" sz="2000" dirty="0">
                <a:solidFill>
                  <a:prstClr val="black"/>
                </a:solidFill>
              </a:rPr>
              <a:t>Je fais une recherche et écrit « Handifaction ». </a:t>
            </a:r>
            <a:br>
              <a:rPr lang="fr-FR" sz="2000" dirty="0">
                <a:solidFill>
                  <a:prstClr val="black"/>
                </a:solidFill>
              </a:rPr>
            </a:br>
            <a:r>
              <a:rPr lang="fr-FR" sz="2000" dirty="0">
                <a:solidFill>
                  <a:prstClr val="black"/>
                </a:solidFill>
              </a:rPr>
              <a:t>J’appuie sur le bouton « Obtenir » ou « Installer » du premier résultat de la liste.</a:t>
            </a:r>
            <a:br>
              <a:rPr lang="fr-FR" sz="2000" dirty="0">
                <a:solidFill>
                  <a:prstClr val="black"/>
                </a:solidFill>
              </a:rPr>
            </a:br>
            <a:endParaRPr lang="fr-FR" sz="2000" dirty="0">
              <a:solidFill>
                <a:prstClr val="black"/>
              </a:solidFill>
            </a:endParaRPr>
          </a:p>
          <a:p>
            <a:pPr marL="342900" indent="-342900">
              <a:buClr>
                <a:srgbClr val="00ACA9"/>
              </a:buClr>
              <a:buSzPct val="200000"/>
              <a:buFont typeface="Arial" panose="020B0604020202020204" pitchFamily="34" charset="0"/>
              <a:buChar char="•"/>
            </a:pPr>
            <a:r>
              <a:rPr lang="fr-FR" sz="2000" dirty="0">
                <a:solidFill>
                  <a:prstClr val="black"/>
                </a:solidFill>
              </a:rPr>
              <a:t>J’appuie sur l’icône de l’application qui est apparu, et j’appuie ensuite sur le bouton jaune sur lequel est écrit : </a:t>
            </a:r>
            <a:br>
              <a:rPr lang="fr-FR" sz="2000" dirty="0">
                <a:solidFill>
                  <a:prstClr val="black"/>
                </a:solidFill>
              </a:rPr>
            </a:br>
            <a:r>
              <a:rPr lang="fr-FR" sz="2000" dirty="0">
                <a:solidFill>
                  <a:prstClr val="black"/>
                </a:solidFill>
              </a:rPr>
              <a:t>« Répondre au questionnaire ».</a:t>
            </a:r>
            <a:br>
              <a:rPr lang="fr-FR" sz="2000" dirty="0">
                <a:solidFill>
                  <a:prstClr val="black"/>
                </a:solidFill>
              </a:rPr>
            </a:br>
            <a:endParaRPr lang="fr-FR" sz="2000" dirty="0">
              <a:solidFill>
                <a:prstClr val="black"/>
              </a:solidFill>
            </a:endParaRPr>
          </a:p>
          <a:p>
            <a:pPr marL="342900" indent="-342900">
              <a:buClr>
                <a:srgbClr val="00ACA9"/>
              </a:buClr>
              <a:buSzPct val="200000"/>
              <a:buFont typeface="Arial" panose="020B0604020202020204" pitchFamily="34" charset="0"/>
              <a:buChar char="•"/>
            </a:pPr>
            <a:r>
              <a:rPr lang="fr-FR" sz="2000" dirty="0">
                <a:solidFill>
                  <a:prstClr val="black"/>
                </a:solidFill>
              </a:rPr>
              <a:t>Je réponds à toutes les questions en appuyant sur « Suivant » pour passer à la suite. </a:t>
            </a:r>
            <a:br>
              <a:rPr lang="fr-FR" sz="2000" dirty="0">
                <a:solidFill>
                  <a:prstClr val="black"/>
                </a:solidFill>
              </a:rPr>
            </a:br>
            <a:r>
              <a:rPr lang="fr-FR" sz="2000" dirty="0">
                <a:solidFill>
                  <a:prstClr val="black"/>
                </a:solidFill>
              </a:rPr>
              <a:t>À la fin, un message m’indique que le questionnaire est terminé.</a:t>
            </a:r>
          </a:p>
        </p:txBody>
      </p:sp>
      <p:sp>
        <p:nvSpPr>
          <p:cNvPr id="8" name="Titre 1">
            <a:extLst>
              <a:ext uri="{FF2B5EF4-FFF2-40B4-BE49-F238E27FC236}">
                <a16:creationId xmlns:a16="http://schemas.microsoft.com/office/drawing/2014/main" id="{6452916A-8AC4-48EF-8F18-7C0284D32067}"/>
              </a:ext>
            </a:extLst>
          </p:cNvPr>
          <p:cNvSpPr>
            <a:spLocks noGrp="1"/>
          </p:cNvSpPr>
          <p:nvPr>
            <p:ph type="title"/>
          </p:nvPr>
        </p:nvSpPr>
        <p:spPr>
          <a:xfrm>
            <a:off x="495300" y="346076"/>
            <a:ext cx="10515600" cy="1116412"/>
          </a:xfrm>
        </p:spPr>
        <p:txBody>
          <a:bodyPr>
            <a:normAutofit/>
          </a:bodyPr>
          <a:lstStyle/>
          <a:p>
            <a:r>
              <a:rPr lang="fr-FR" b="1" dirty="0">
                <a:latin typeface="+mn-lt"/>
              </a:rPr>
              <a:t>Pour répondre sur un smartphone :</a:t>
            </a:r>
          </a:p>
        </p:txBody>
      </p:sp>
      <p:pic>
        <p:nvPicPr>
          <p:cNvPr id="6" name="Image 5" descr="Une image contenant capture d’écran, bus, moniteur, téléphone&#10;&#10;Description générée automatiquement">
            <a:extLst>
              <a:ext uri="{FF2B5EF4-FFF2-40B4-BE49-F238E27FC236}">
                <a16:creationId xmlns:a16="http://schemas.microsoft.com/office/drawing/2014/main" id="{496A38D4-7C20-4D4E-8CC1-9428B6DA6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92" y="1908721"/>
            <a:ext cx="1480238" cy="4229249"/>
          </a:xfrm>
          <a:prstGeom prst="rect">
            <a:avLst/>
          </a:prstGeom>
        </p:spPr>
      </p:pic>
      <p:pic>
        <p:nvPicPr>
          <p:cNvPr id="7" name="Image 6" descr="Une image contenant moniteur, dessin, signe&#10;&#10;Description générée automatiquement">
            <a:extLst>
              <a:ext uri="{FF2B5EF4-FFF2-40B4-BE49-F238E27FC236}">
                <a16:creationId xmlns:a16="http://schemas.microsoft.com/office/drawing/2014/main" id="{21B733EB-4277-4CDE-BB82-FA1DF49A0989}"/>
              </a:ext>
            </a:extLst>
          </p:cNvPr>
          <p:cNvPicPr>
            <a:picLocks noChangeAspect="1"/>
          </p:cNvPicPr>
          <p:nvPr/>
        </p:nvPicPr>
        <p:blipFill rotWithShape="1">
          <a:blip r:embed="rId3"/>
          <a:srcRect r="52354"/>
          <a:stretch/>
        </p:blipFill>
        <p:spPr>
          <a:xfrm>
            <a:off x="2409249" y="2236386"/>
            <a:ext cx="1740668" cy="681493"/>
          </a:xfrm>
          <a:prstGeom prst="rect">
            <a:avLst/>
          </a:prstGeom>
        </p:spPr>
      </p:pic>
      <p:pic>
        <p:nvPicPr>
          <p:cNvPr id="9" name="Image 8" descr="Une image contenant moniteur, dessin, signe&#10;&#10;Description générée automatiquement">
            <a:extLst>
              <a:ext uri="{FF2B5EF4-FFF2-40B4-BE49-F238E27FC236}">
                <a16:creationId xmlns:a16="http://schemas.microsoft.com/office/drawing/2014/main" id="{5869A536-73AA-468D-8044-607A6C527430}"/>
              </a:ext>
            </a:extLst>
          </p:cNvPr>
          <p:cNvPicPr>
            <a:picLocks noChangeAspect="1"/>
          </p:cNvPicPr>
          <p:nvPr/>
        </p:nvPicPr>
        <p:blipFill rotWithShape="1">
          <a:blip r:embed="rId3"/>
          <a:srcRect l="48667"/>
          <a:stretch/>
        </p:blipFill>
        <p:spPr>
          <a:xfrm>
            <a:off x="2409248" y="2917879"/>
            <a:ext cx="1740668" cy="632545"/>
          </a:xfrm>
          <a:prstGeom prst="rect">
            <a:avLst/>
          </a:prstGeom>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3187"/>
          <a:stretch/>
        </p:blipFill>
        <p:spPr bwMode="auto">
          <a:xfrm>
            <a:off x="9814184" y="6071191"/>
            <a:ext cx="2047875" cy="64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20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99F49F09-986E-4934-BD4C-6B98FAD8104D}"/>
              </a:ext>
            </a:extLst>
          </p:cNvPr>
          <p:cNvSpPr txBox="1"/>
          <p:nvPr/>
        </p:nvSpPr>
        <p:spPr>
          <a:xfrm>
            <a:off x="4320163" y="1549158"/>
            <a:ext cx="7301234" cy="4524315"/>
          </a:xfrm>
          <a:prstGeom prst="rect">
            <a:avLst/>
          </a:prstGeom>
          <a:noFill/>
        </p:spPr>
        <p:txBody>
          <a:bodyPr wrap="square" rtlCol="0">
            <a:spAutoFit/>
          </a:bodyPr>
          <a:lstStyle/>
          <a:p>
            <a:pPr marL="342900" indent="-342900">
              <a:buClr>
                <a:srgbClr val="00ACA9"/>
              </a:buClr>
              <a:buSzPct val="200000"/>
              <a:buFont typeface="Arial" panose="020B0604020202020204" pitchFamily="34" charset="0"/>
              <a:buChar char="•"/>
            </a:pPr>
            <a:r>
              <a:rPr lang="fr-FR" sz="2400" dirty="0">
                <a:solidFill>
                  <a:prstClr val="black"/>
                </a:solidFill>
              </a:rPr>
              <a:t>Je récupère le questionnaire au format PDF sur le site : www.handifaction.fr</a:t>
            </a:r>
          </a:p>
          <a:p>
            <a:pPr marL="342900" indent="-342900">
              <a:buClr>
                <a:srgbClr val="00ACA9"/>
              </a:buClr>
              <a:buSzPct val="200000"/>
              <a:buFont typeface="Arial" panose="020B0604020202020204" pitchFamily="34" charset="0"/>
              <a:buChar char="•"/>
            </a:pPr>
            <a:endParaRPr lang="fr-FR" sz="2400" dirty="0">
              <a:solidFill>
                <a:prstClr val="black"/>
              </a:solidFill>
            </a:endParaRPr>
          </a:p>
          <a:p>
            <a:pPr marL="342900" indent="-342900">
              <a:buClr>
                <a:srgbClr val="00ACA9"/>
              </a:buClr>
              <a:buSzPct val="200000"/>
              <a:buFont typeface="Arial" panose="020B0604020202020204" pitchFamily="34" charset="0"/>
              <a:buChar char="•"/>
            </a:pPr>
            <a:r>
              <a:rPr lang="fr-FR" sz="2400" dirty="0">
                <a:solidFill>
                  <a:prstClr val="black"/>
                </a:solidFill>
              </a:rPr>
              <a:t>Je l’imprime moi-même ou je demande à quelqu’un qui possède une imprimante de me le faire. Je peux lui demander de m’en imprimer plusieurs, pour tous les soins que je ferai.</a:t>
            </a:r>
          </a:p>
          <a:p>
            <a:pPr marL="342900" indent="-342900">
              <a:buClr>
                <a:srgbClr val="00ACA9"/>
              </a:buClr>
              <a:buSzPct val="200000"/>
              <a:buFont typeface="Arial" panose="020B0604020202020204" pitchFamily="34" charset="0"/>
              <a:buChar char="•"/>
            </a:pPr>
            <a:endParaRPr lang="fr-FR" sz="2400" dirty="0">
              <a:solidFill>
                <a:prstClr val="black"/>
              </a:solidFill>
            </a:endParaRPr>
          </a:p>
          <a:p>
            <a:pPr marL="342900" indent="-342900">
              <a:buClr>
                <a:srgbClr val="00ACA9"/>
              </a:buClr>
              <a:buSzPct val="200000"/>
              <a:buFont typeface="Arial" panose="020B0604020202020204" pitchFamily="34" charset="0"/>
              <a:buChar char="•"/>
            </a:pPr>
            <a:r>
              <a:rPr lang="fr-FR" sz="2400" dirty="0">
                <a:solidFill>
                  <a:prstClr val="black"/>
                </a:solidFill>
              </a:rPr>
              <a:t>Je remplis le questionnaire après chaque soin.</a:t>
            </a:r>
          </a:p>
          <a:p>
            <a:pPr marL="342900" indent="-342900">
              <a:buClr>
                <a:srgbClr val="00ACA9"/>
              </a:buClr>
              <a:buSzPct val="200000"/>
              <a:buFont typeface="Arial" panose="020B0604020202020204" pitchFamily="34" charset="0"/>
              <a:buChar char="•"/>
            </a:pPr>
            <a:endParaRPr lang="fr-FR" sz="2400" dirty="0">
              <a:solidFill>
                <a:prstClr val="black"/>
              </a:solidFill>
            </a:endParaRPr>
          </a:p>
          <a:p>
            <a:pPr marL="342900" indent="-342900">
              <a:buClr>
                <a:srgbClr val="00ACA9"/>
              </a:buClr>
              <a:buSzPct val="200000"/>
              <a:buFont typeface="Arial" panose="020B0604020202020204" pitchFamily="34" charset="0"/>
              <a:buChar char="•"/>
            </a:pPr>
            <a:r>
              <a:rPr lang="fr-FR" sz="2400" dirty="0">
                <a:solidFill>
                  <a:prstClr val="black"/>
                </a:solidFill>
              </a:rPr>
              <a:t>J’envoie un ou plusieurs questionnaires, par la Poste, à l’adresse écrite sur la dernière page du questionnaire.</a:t>
            </a:r>
          </a:p>
        </p:txBody>
      </p:sp>
      <p:sp>
        <p:nvSpPr>
          <p:cNvPr id="8" name="Titre 1">
            <a:extLst>
              <a:ext uri="{FF2B5EF4-FFF2-40B4-BE49-F238E27FC236}">
                <a16:creationId xmlns:a16="http://schemas.microsoft.com/office/drawing/2014/main" id="{6452916A-8AC4-48EF-8F18-7C0284D32067}"/>
              </a:ext>
            </a:extLst>
          </p:cNvPr>
          <p:cNvSpPr>
            <a:spLocks noGrp="1"/>
          </p:cNvSpPr>
          <p:nvPr>
            <p:ph type="title"/>
          </p:nvPr>
        </p:nvSpPr>
        <p:spPr>
          <a:xfrm>
            <a:off x="484878" y="381344"/>
            <a:ext cx="10515600" cy="1116412"/>
          </a:xfrm>
        </p:spPr>
        <p:txBody>
          <a:bodyPr>
            <a:normAutofit/>
          </a:bodyPr>
          <a:lstStyle/>
          <a:p>
            <a:r>
              <a:rPr lang="fr-FR" b="1" dirty="0">
                <a:latin typeface="+mn-lt"/>
              </a:rPr>
              <a:t>Pour répondre sur un papier :</a:t>
            </a:r>
          </a:p>
        </p:txBody>
      </p:sp>
      <p:pic>
        <p:nvPicPr>
          <p:cNvPr id="7" name="Image 6" descr="Une image contenant horloge, mètre&#10;&#10;Description générée automatiquement">
            <a:extLst>
              <a:ext uri="{FF2B5EF4-FFF2-40B4-BE49-F238E27FC236}">
                <a16:creationId xmlns:a16="http://schemas.microsoft.com/office/drawing/2014/main" id="{0213C7F3-5641-492D-8EA2-19D52EC782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986"/>
          <a:stretch/>
        </p:blipFill>
        <p:spPr>
          <a:xfrm>
            <a:off x="776163" y="1856342"/>
            <a:ext cx="1936773" cy="451950"/>
          </a:xfrm>
          <a:prstGeom prst="rect">
            <a:avLst/>
          </a:prstGeom>
        </p:spPr>
      </p:pic>
      <p:pic>
        <p:nvPicPr>
          <p:cNvPr id="2050" name="Picture 2">
            <a:extLst>
              <a:ext uri="{FF2B5EF4-FFF2-40B4-BE49-F238E27FC236}">
                <a16:creationId xmlns:a16="http://schemas.microsoft.com/office/drawing/2014/main" id="{E54DFAEB-AE85-4648-81A9-E40C955F3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31" y="2613070"/>
            <a:ext cx="216658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jaune, assis, conteneur, bâtiment&#10;&#10;Description générée automatiquement">
            <a:extLst>
              <a:ext uri="{FF2B5EF4-FFF2-40B4-BE49-F238E27FC236}">
                <a16:creationId xmlns:a16="http://schemas.microsoft.com/office/drawing/2014/main" id="{FBA689F7-2EA0-4183-9258-4388FFA5D74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46157" y="4353754"/>
            <a:ext cx="1614070" cy="1833583"/>
          </a:xfrm>
          <a:prstGeom prst="rect">
            <a:avLst/>
          </a:prstGeom>
        </p:spPr>
      </p:pic>
      <p:sp>
        <p:nvSpPr>
          <p:cNvPr id="10" name="Flèche vers le bas 19">
            <a:extLst>
              <a:ext uri="{FF2B5EF4-FFF2-40B4-BE49-F238E27FC236}">
                <a16:creationId xmlns:a16="http://schemas.microsoft.com/office/drawing/2014/main" id="{C95BF421-F8C7-449B-8D1A-6373F7613842}"/>
              </a:ext>
            </a:extLst>
          </p:cNvPr>
          <p:cNvSpPr/>
          <p:nvPr/>
        </p:nvSpPr>
        <p:spPr>
          <a:xfrm rot="16200000">
            <a:off x="2024194" y="4389482"/>
            <a:ext cx="386946" cy="862892"/>
          </a:xfrm>
          <a:prstGeom prst="downArrow">
            <a:avLst/>
          </a:prstGeom>
          <a:solidFill>
            <a:schemeClr val="accent1"/>
          </a:solidFill>
          <a:ln w="31750">
            <a:solidFill>
              <a:schemeClr val="bg1"/>
            </a:solidFill>
            <a:extLst>
              <a:ext uri="{C807C97D-BFC1-408E-A445-0C87EB9F89A2}">
                <ask:lineSketchStyleProps xmlns:ask="http://schemas.microsoft.com/office/drawing/2018/sketchyshapes" sd="1219033472">
                  <a:custGeom>
                    <a:avLst/>
                    <a:gdLst>
                      <a:gd name="connsiteX0" fmla="*/ 0 w 386946"/>
                      <a:gd name="connsiteY0" fmla="*/ 669419 h 862892"/>
                      <a:gd name="connsiteX1" fmla="*/ 96737 w 386946"/>
                      <a:gd name="connsiteY1" fmla="*/ 669419 h 862892"/>
                      <a:gd name="connsiteX2" fmla="*/ 96737 w 386946"/>
                      <a:gd name="connsiteY2" fmla="*/ 334710 h 862892"/>
                      <a:gd name="connsiteX3" fmla="*/ 96737 w 386946"/>
                      <a:gd name="connsiteY3" fmla="*/ 0 h 862892"/>
                      <a:gd name="connsiteX4" fmla="*/ 290210 w 386946"/>
                      <a:gd name="connsiteY4" fmla="*/ 0 h 862892"/>
                      <a:gd name="connsiteX5" fmla="*/ 290210 w 386946"/>
                      <a:gd name="connsiteY5" fmla="*/ 314627 h 862892"/>
                      <a:gd name="connsiteX6" fmla="*/ 290210 w 386946"/>
                      <a:gd name="connsiteY6" fmla="*/ 669419 h 862892"/>
                      <a:gd name="connsiteX7" fmla="*/ 386946 w 386946"/>
                      <a:gd name="connsiteY7" fmla="*/ 669419 h 862892"/>
                      <a:gd name="connsiteX8" fmla="*/ 193473 w 386946"/>
                      <a:gd name="connsiteY8" fmla="*/ 862892 h 862892"/>
                      <a:gd name="connsiteX9" fmla="*/ 0 w 386946"/>
                      <a:gd name="connsiteY9" fmla="*/ 669419 h 86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946" h="862892" fill="none" extrusionOk="0">
                        <a:moveTo>
                          <a:pt x="0" y="669419"/>
                        </a:moveTo>
                        <a:cubicBezTo>
                          <a:pt x="44749" y="660728"/>
                          <a:pt x="61308" y="679229"/>
                          <a:pt x="96737" y="669419"/>
                        </a:cubicBezTo>
                        <a:cubicBezTo>
                          <a:pt x="64794" y="506646"/>
                          <a:pt x="117102" y="419638"/>
                          <a:pt x="96737" y="334710"/>
                        </a:cubicBezTo>
                        <a:cubicBezTo>
                          <a:pt x="76372" y="249782"/>
                          <a:pt x="131270" y="142553"/>
                          <a:pt x="96737" y="0"/>
                        </a:cubicBezTo>
                        <a:cubicBezTo>
                          <a:pt x="153928" y="-3863"/>
                          <a:pt x="200988" y="6599"/>
                          <a:pt x="290210" y="0"/>
                        </a:cubicBezTo>
                        <a:cubicBezTo>
                          <a:pt x="317690" y="78584"/>
                          <a:pt x="254839" y="159092"/>
                          <a:pt x="290210" y="314627"/>
                        </a:cubicBezTo>
                        <a:cubicBezTo>
                          <a:pt x="325581" y="470162"/>
                          <a:pt x="259242" y="542881"/>
                          <a:pt x="290210" y="669419"/>
                        </a:cubicBezTo>
                        <a:cubicBezTo>
                          <a:pt x="322539" y="661829"/>
                          <a:pt x="347499" y="679754"/>
                          <a:pt x="386946" y="669419"/>
                        </a:cubicBezTo>
                        <a:cubicBezTo>
                          <a:pt x="299039" y="770535"/>
                          <a:pt x="273677" y="775701"/>
                          <a:pt x="193473" y="862892"/>
                        </a:cubicBezTo>
                        <a:cubicBezTo>
                          <a:pt x="117399" y="831267"/>
                          <a:pt x="46916" y="706448"/>
                          <a:pt x="0" y="669419"/>
                        </a:cubicBezTo>
                        <a:close/>
                      </a:path>
                      <a:path w="386946" h="862892" stroke="0" extrusionOk="0">
                        <a:moveTo>
                          <a:pt x="0" y="669419"/>
                        </a:moveTo>
                        <a:cubicBezTo>
                          <a:pt x="20847" y="658175"/>
                          <a:pt x="64040" y="677963"/>
                          <a:pt x="96737" y="669419"/>
                        </a:cubicBezTo>
                        <a:cubicBezTo>
                          <a:pt x="65453" y="571721"/>
                          <a:pt x="101442" y="460535"/>
                          <a:pt x="96737" y="354792"/>
                        </a:cubicBezTo>
                        <a:cubicBezTo>
                          <a:pt x="92032" y="249049"/>
                          <a:pt x="106814" y="140005"/>
                          <a:pt x="96737" y="0"/>
                        </a:cubicBezTo>
                        <a:cubicBezTo>
                          <a:pt x="163826" y="-20619"/>
                          <a:pt x="229695" y="25"/>
                          <a:pt x="290210" y="0"/>
                        </a:cubicBezTo>
                        <a:cubicBezTo>
                          <a:pt x="311298" y="155575"/>
                          <a:pt x="280979" y="255949"/>
                          <a:pt x="290210" y="328015"/>
                        </a:cubicBezTo>
                        <a:cubicBezTo>
                          <a:pt x="299441" y="400081"/>
                          <a:pt x="252327" y="544745"/>
                          <a:pt x="290210" y="669419"/>
                        </a:cubicBezTo>
                        <a:cubicBezTo>
                          <a:pt x="325930" y="667536"/>
                          <a:pt x="355873" y="671923"/>
                          <a:pt x="386946" y="669419"/>
                        </a:cubicBezTo>
                        <a:cubicBezTo>
                          <a:pt x="345404" y="752482"/>
                          <a:pt x="267261" y="785515"/>
                          <a:pt x="193473" y="862892"/>
                        </a:cubicBezTo>
                        <a:cubicBezTo>
                          <a:pt x="145232" y="825660"/>
                          <a:pt x="56798" y="725623"/>
                          <a:pt x="0" y="6694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3187"/>
          <a:stretch/>
        </p:blipFill>
        <p:spPr bwMode="auto">
          <a:xfrm>
            <a:off x="9814184" y="6071191"/>
            <a:ext cx="2047875" cy="64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98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4CD21-62B3-6C46-8467-35726B512323}"/>
              </a:ext>
            </a:extLst>
          </p:cNvPr>
          <p:cNvSpPr>
            <a:spLocks noGrp="1"/>
          </p:cNvSpPr>
          <p:nvPr>
            <p:ph type="title"/>
          </p:nvPr>
        </p:nvSpPr>
        <p:spPr>
          <a:xfrm>
            <a:off x="485775" y="603251"/>
            <a:ext cx="10515600" cy="1116412"/>
          </a:xfrm>
        </p:spPr>
        <p:txBody>
          <a:bodyPr>
            <a:normAutofit/>
          </a:bodyPr>
          <a:lstStyle/>
          <a:p>
            <a:r>
              <a:rPr lang="fr-FR" b="1" dirty="0">
                <a:latin typeface="+mn-lt"/>
              </a:rPr>
              <a:t>Je peux suivre les résultats en direct.</a:t>
            </a:r>
          </a:p>
        </p:txBody>
      </p:sp>
      <p:sp>
        <p:nvSpPr>
          <p:cNvPr id="18" name="Titre 1">
            <a:extLst>
              <a:ext uri="{FF2B5EF4-FFF2-40B4-BE49-F238E27FC236}">
                <a16:creationId xmlns:a16="http://schemas.microsoft.com/office/drawing/2014/main" id="{AF99E18E-1CCB-4395-87BA-36C0D60562E6}"/>
              </a:ext>
            </a:extLst>
          </p:cNvPr>
          <p:cNvSpPr txBox="1">
            <a:spLocks/>
          </p:cNvSpPr>
          <p:nvPr/>
        </p:nvSpPr>
        <p:spPr>
          <a:xfrm>
            <a:off x="4484926" y="5186500"/>
            <a:ext cx="3521202" cy="8338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Calibri" panose="020F0502020204030204"/>
              </a:rPr>
              <a:t>Je </a:t>
            </a:r>
            <a:r>
              <a:rPr lang="en-US" sz="2400" dirty="0" err="1">
                <a:solidFill>
                  <a:prstClr val="black"/>
                </a:solidFill>
                <a:latin typeface="Calibri" panose="020F0502020204030204"/>
              </a:rPr>
              <a:t>peux</a:t>
            </a:r>
            <a:r>
              <a:rPr lang="en-US" sz="2400" dirty="0">
                <a:solidFill>
                  <a:prstClr val="black"/>
                </a:solidFill>
                <a:latin typeface="Calibri" panose="020F0502020204030204"/>
              </a:rPr>
              <a:t> </a:t>
            </a:r>
            <a:r>
              <a:rPr lang="en-US" sz="2400" dirty="0" err="1">
                <a:solidFill>
                  <a:prstClr val="black"/>
                </a:solidFill>
                <a:latin typeface="Calibri" panose="020F0502020204030204"/>
              </a:rPr>
              <a:t>suivre</a:t>
            </a:r>
            <a:r>
              <a:rPr lang="en-US" sz="2400" dirty="0">
                <a:solidFill>
                  <a:prstClr val="black"/>
                </a:solidFill>
                <a:latin typeface="Calibri" panose="020F0502020204030204"/>
              </a:rPr>
              <a:t> les </a:t>
            </a:r>
            <a:r>
              <a:rPr lang="en-US" sz="2400" dirty="0" err="1">
                <a:solidFill>
                  <a:prstClr val="black"/>
                </a:solidFill>
                <a:latin typeface="Calibri" panose="020F0502020204030204"/>
              </a:rPr>
              <a:t>régions</a:t>
            </a:r>
            <a:r>
              <a:rPr lang="en-US" sz="2400" dirty="0">
                <a:solidFill>
                  <a:prstClr val="black"/>
                </a:solidFill>
                <a:latin typeface="Calibri" panose="020F0502020204030204"/>
              </a:rPr>
              <a:t> qui </a:t>
            </a:r>
            <a:r>
              <a:rPr lang="en-US" sz="2400" dirty="0" err="1">
                <a:solidFill>
                  <a:prstClr val="black"/>
                </a:solidFill>
                <a:latin typeface="Calibri" panose="020F0502020204030204"/>
              </a:rPr>
              <a:t>répondent</a:t>
            </a:r>
            <a:r>
              <a:rPr lang="en-US" sz="2400" dirty="0">
                <a:solidFill>
                  <a:prstClr val="black"/>
                </a:solidFill>
                <a:latin typeface="Calibri" panose="020F0502020204030204"/>
              </a:rPr>
              <a:t>.</a:t>
            </a:r>
            <a:endParaRPr lang="fr-FR" sz="4000" b="1" dirty="0">
              <a:solidFill>
                <a:prstClr val="black"/>
              </a:solidFill>
              <a:latin typeface="Calibri" panose="020F0502020204030204"/>
            </a:endParaRPr>
          </a:p>
        </p:txBody>
      </p:sp>
      <p:sp>
        <p:nvSpPr>
          <p:cNvPr id="24" name="Titre 1">
            <a:extLst>
              <a:ext uri="{FF2B5EF4-FFF2-40B4-BE49-F238E27FC236}">
                <a16:creationId xmlns:a16="http://schemas.microsoft.com/office/drawing/2014/main" id="{C17CB05F-57C7-4934-A9D5-CBDAC2C02B28}"/>
              </a:ext>
            </a:extLst>
          </p:cNvPr>
          <p:cNvSpPr txBox="1">
            <a:spLocks/>
          </p:cNvSpPr>
          <p:nvPr/>
        </p:nvSpPr>
        <p:spPr>
          <a:xfrm>
            <a:off x="8169003" y="5210141"/>
            <a:ext cx="3521202" cy="8338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Calibri" panose="020F0502020204030204"/>
              </a:rPr>
              <a:t>Je </a:t>
            </a:r>
            <a:r>
              <a:rPr lang="en-US" sz="2400" dirty="0" err="1">
                <a:solidFill>
                  <a:prstClr val="black"/>
                </a:solidFill>
                <a:latin typeface="Calibri" panose="020F0502020204030204"/>
              </a:rPr>
              <a:t>vois</a:t>
            </a:r>
            <a:r>
              <a:rPr lang="en-US" sz="2400" dirty="0">
                <a:solidFill>
                  <a:prstClr val="black"/>
                </a:solidFill>
                <a:latin typeface="Calibri" panose="020F0502020204030204"/>
              </a:rPr>
              <a:t> les </a:t>
            </a:r>
            <a:r>
              <a:rPr lang="en-US" sz="2400" dirty="0" err="1">
                <a:solidFill>
                  <a:prstClr val="black"/>
                </a:solidFill>
                <a:latin typeface="Calibri" panose="020F0502020204030204"/>
              </a:rPr>
              <a:t>résultats</a:t>
            </a:r>
            <a:r>
              <a:rPr lang="en-US" sz="2400" dirty="0">
                <a:solidFill>
                  <a:prstClr val="black"/>
                </a:solidFill>
                <a:latin typeface="Calibri" panose="020F0502020204030204"/>
              </a:rPr>
              <a:t> des </a:t>
            </a:r>
            <a:br>
              <a:rPr lang="en-US" sz="2400" dirty="0">
                <a:solidFill>
                  <a:prstClr val="black"/>
                </a:solidFill>
                <a:latin typeface="Calibri" panose="020F0502020204030204"/>
              </a:rPr>
            </a:br>
            <a:r>
              <a:rPr lang="en-US" sz="2400" dirty="0">
                <a:solidFill>
                  <a:prstClr val="black"/>
                </a:solidFill>
                <a:latin typeface="Calibri" panose="020F0502020204030204"/>
              </a:rPr>
              <a:t>3 </a:t>
            </a:r>
            <a:r>
              <a:rPr lang="en-US" sz="2400" dirty="0" err="1">
                <a:solidFill>
                  <a:prstClr val="black"/>
                </a:solidFill>
                <a:latin typeface="Calibri" panose="020F0502020204030204"/>
              </a:rPr>
              <a:t>derniers</a:t>
            </a:r>
            <a:r>
              <a:rPr lang="en-US" sz="2400" dirty="0">
                <a:solidFill>
                  <a:prstClr val="black"/>
                </a:solidFill>
                <a:latin typeface="Calibri" panose="020F0502020204030204"/>
              </a:rPr>
              <a:t> </a:t>
            </a:r>
            <a:r>
              <a:rPr lang="en-US" sz="2400" dirty="0" err="1">
                <a:solidFill>
                  <a:prstClr val="black"/>
                </a:solidFill>
                <a:latin typeface="Calibri" panose="020F0502020204030204"/>
              </a:rPr>
              <a:t>mois</a:t>
            </a:r>
            <a:r>
              <a:rPr lang="en-US" sz="2400" dirty="0">
                <a:solidFill>
                  <a:prstClr val="black"/>
                </a:solidFill>
                <a:latin typeface="Calibri" panose="020F0502020204030204"/>
              </a:rPr>
              <a:t>.</a:t>
            </a:r>
            <a:endParaRPr lang="fr-FR" sz="4000" b="1" dirty="0">
              <a:solidFill>
                <a:prstClr val="black"/>
              </a:solidFill>
              <a:latin typeface="Calibri" panose="020F0502020204030204"/>
            </a:endParaRPr>
          </a:p>
        </p:txBody>
      </p:sp>
      <p:pic>
        <p:nvPicPr>
          <p:cNvPr id="3" name="Image 2">
            <a:extLst>
              <a:ext uri="{FF2B5EF4-FFF2-40B4-BE49-F238E27FC236}">
                <a16:creationId xmlns:a16="http://schemas.microsoft.com/office/drawing/2014/main" id="{7243BF93-58C5-4BEB-B1F0-D285468E944F}"/>
              </a:ext>
            </a:extLst>
          </p:cNvPr>
          <p:cNvPicPr>
            <a:picLocks noChangeAspect="1"/>
          </p:cNvPicPr>
          <p:nvPr/>
        </p:nvPicPr>
        <p:blipFill>
          <a:blip r:embed="rId2"/>
          <a:stretch>
            <a:fillRect/>
          </a:stretch>
        </p:blipFill>
        <p:spPr>
          <a:xfrm>
            <a:off x="4884469" y="1822950"/>
            <a:ext cx="2722882" cy="3212099"/>
          </a:xfrm>
          <a:prstGeom prst="rect">
            <a:avLst/>
          </a:prstGeom>
        </p:spPr>
      </p:pic>
      <p:pic>
        <p:nvPicPr>
          <p:cNvPr id="4" name="Image 3">
            <a:extLst>
              <a:ext uri="{FF2B5EF4-FFF2-40B4-BE49-F238E27FC236}">
                <a16:creationId xmlns:a16="http://schemas.microsoft.com/office/drawing/2014/main" id="{AC1A843B-C64E-4AB4-8CE1-8F7B0580AC55}"/>
              </a:ext>
            </a:extLst>
          </p:cNvPr>
          <p:cNvPicPr>
            <a:picLocks noChangeAspect="1"/>
          </p:cNvPicPr>
          <p:nvPr/>
        </p:nvPicPr>
        <p:blipFill>
          <a:blip r:embed="rId3"/>
          <a:stretch>
            <a:fillRect/>
          </a:stretch>
        </p:blipFill>
        <p:spPr>
          <a:xfrm>
            <a:off x="8354828" y="1647153"/>
            <a:ext cx="3351397" cy="3443560"/>
          </a:xfrm>
          <a:prstGeom prst="rect">
            <a:avLst/>
          </a:prstGeom>
        </p:spPr>
      </p:pic>
      <p:pic>
        <p:nvPicPr>
          <p:cNvPr id="7" name="Image 6">
            <a:extLst>
              <a:ext uri="{FF2B5EF4-FFF2-40B4-BE49-F238E27FC236}">
                <a16:creationId xmlns:a16="http://schemas.microsoft.com/office/drawing/2014/main" id="{6FC9F400-3ABD-438C-BB14-EA12B2AADDCF}"/>
              </a:ext>
            </a:extLst>
          </p:cNvPr>
          <p:cNvPicPr>
            <a:picLocks noChangeAspect="1"/>
          </p:cNvPicPr>
          <p:nvPr/>
        </p:nvPicPr>
        <p:blipFill>
          <a:blip r:embed="rId4"/>
          <a:stretch>
            <a:fillRect/>
          </a:stretch>
        </p:blipFill>
        <p:spPr>
          <a:xfrm>
            <a:off x="746015" y="1961549"/>
            <a:ext cx="3278506" cy="649441"/>
          </a:xfrm>
          <a:prstGeom prst="rect">
            <a:avLst/>
          </a:prstGeom>
        </p:spPr>
      </p:pic>
      <p:sp>
        <p:nvSpPr>
          <p:cNvPr id="14" name="Titre 1">
            <a:extLst>
              <a:ext uri="{FF2B5EF4-FFF2-40B4-BE49-F238E27FC236}">
                <a16:creationId xmlns:a16="http://schemas.microsoft.com/office/drawing/2014/main" id="{CFD1A769-747D-4F39-9AF0-AAACEA9F5B76}"/>
              </a:ext>
            </a:extLst>
          </p:cNvPr>
          <p:cNvSpPr txBox="1">
            <a:spLocks/>
          </p:cNvSpPr>
          <p:nvPr/>
        </p:nvSpPr>
        <p:spPr>
          <a:xfrm>
            <a:off x="564781" y="3902387"/>
            <a:ext cx="3669696" cy="141432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Calibri" panose="020F0502020204030204"/>
              </a:rPr>
              <a:t>Sur le site </a:t>
            </a:r>
            <a:r>
              <a:rPr lang="en-US" sz="2400" dirty="0" err="1">
                <a:solidFill>
                  <a:prstClr val="black"/>
                </a:solidFill>
                <a:latin typeface="Calibri" panose="020F0502020204030204"/>
              </a:rPr>
              <a:t>ou</a:t>
            </a:r>
            <a:r>
              <a:rPr lang="en-US" sz="2400" dirty="0">
                <a:solidFill>
                  <a:prstClr val="black"/>
                </a:solidFill>
                <a:latin typeface="Calibri" panose="020F0502020204030204"/>
              </a:rPr>
              <a:t> sur </a:t>
            </a:r>
            <a:r>
              <a:rPr lang="en-US" sz="2400" dirty="0" err="1">
                <a:solidFill>
                  <a:prstClr val="black"/>
                </a:solidFill>
                <a:latin typeface="Calibri" panose="020F0502020204030204"/>
              </a:rPr>
              <a:t>l’application</a:t>
            </a:r>
            <a:r>
              <a:rPr lang="en-US" sz="2400" dirty="0">
                <a:solidFill>
                  <a:prstClr val="black"/>
                </a:solidFill>
                <a:latin typeface="Calibri" panose="020F0502020204030204"/>
              </a:rPr>
              <a:t>, je </a:t>
            </a:r>
            <a:r>
              <a:rPr lang="en-US" sz="2400" dirty="0" err="1">
                <a:solidFill>
                  <a:prstClr val="black"/>
                </a:solidFill>
                <a:latin typeface="Calibri" panose="020F0502020204030204"/>
              </a:rPr>
              <a:t>peux</a:t>
            </a:r>
            <a:r>
              <a:rPr lang="en-US" sz="2400" dirty="0">
                <a:solidFill>
                  <a:prstClr val="black"/>
                </a:solidFill>
                <a:latin typeface="Calibri" panose="020F0502020204030204"/>
              </a:rPr>
              <a:t> </a:t>
            </a:r>
            <a:r>
              <a:rPr lang="en-US" sz="2400" dirty="0" err="1">
                <a:solidFill>
                  <a:prstClr val="black"/>
                </a:solidFill>
                <a:latin typeface="Calibri" panose="020F0502020204030204"/>
              </a:rPr>
              <a:t>appuyer</a:t>
            </a:r>
            <a:r>
              <a:rPr lang="en-US" sz="2400" dirty="0">
                <a:solidFill>
                  <a:prstClr val="black"/>
                </a:solidFill>
                <a:latin typeface="Calibri" panose="020F0502020204030204"/>
              </a:rPr>
              <a:t> sur le bouton vert pour consulter les </a:t>
            </a:r>
            <a:r>
              <a:rPr lang="en-US" sz="2400" dirty="0" err="1">
                <a:solidFill>
                  <a:prstClr val="black"/>
                </a:solidFill>
                <a:latin typeface="Calibri" panose="020F0502020204030204"/>
              </a:rPr>
              <a:t>résultats</a:t>
            </a:r>
            <a:r>
              <a:rPr lang="en-US" sz="2400" dirty="0">
                <a:solidFill>
                  <a:prstClr val="black"/>
                </a:solidFill>
                <a:latin typeface="Calibri" panose="020F0502020204030204"/>
              </a:rPr>
              <a:t>.</a:t>
            </a:r>
            <a:endParaRPr lang="fr-FR" sz="4000" b="1" dirty="0">
              <a:solidFill>
                <a:prstClr val="black"/>
              </a:solidFill>
              <a:latin typeface="Calibri" panose="020F0502020204030204"/>
            </a:endParaRPr>
          </a:p>
        </p:txBody>
      </p:sp>
      <p:pic>
        <p:nvPicPr>
          <p:cNvPr id="8" name="Image 7">
            <a:extLst>
              <a:ext uri="{FF2B5EF4-FFF2-40B4-BE49-F238E27FC236}">
                <a16:creationId xmlns:a16="http://schemas.microsoft.com/office/drawing/2014/main" id="{D2E307A4-ACE6-49A7-BF4F-234044DDF3FD}"/>
              </a:ext>
            </a:extLst>
          </p:cNvPr>
          <p:cNvPicPr>
            <a:picLocks noChangeAspect="1"/>
          </p:cNvPicPr>
          <p:nvPr/>
        </p:nvPicPr>
        <p:blipFill>
          <a:blip r:embed="rId5"/>
          <a:stretch>
            <a:fillRect/>
          </a:stretch>
        </p:blipFill>
        <p:spPr>
          <a:xfrm>
            <a:off x="465515" y="2879103"/>
            <a:ext cx="3828848" cy="755171"/>
          </a:xfrm>
          <a:prstGeom prst="rect">
            <a:avLst/>
          </a:prstGeom>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3187"/>
          <a:stretch/>
        </p:blipFill>
        <p:spPr bwMode="auto">
          <a:xfrm>
            <a:off x="9814184" y="6071191"/>
            <a:ext cx="2047875" cy="64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992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1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3.xml><?xml version="1.0" encoding="utf-8"?>
<a:theme xmlns:a="http://schemas.openxmlformats.org/drawingml/2006/main" name="Handifaction - T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9a4282-f28a-4fe3-8007-c2c6d965d943" xsi:nil="true"/>
    <lcf76f155ced4ddcb4097134ff3c332f xmlns="b4c28390-cce1-477c-90af-63d085719e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334089B81B0D44AF865DF0CC812600" ma:contentTypeVersion="11" ma:contentTypeDescription="Crée un document." ma:contentTypeScope="" ma:versionID="6f5beac8fd1284aa4168b4c3811adbe5">
  <xsd:schema xmlns:xsd="http://www.w3.org/2001/XMLSchema" xmlns:xs="http://www.w3.org/2001/XMLSchema" xmlns:p="http://schemas.microsoft.com/office/2006/metadata/properties" xmlns:ns2="b4c28390-cce1-477c-90af-63d085719e6e" xmlns:ns3="e39a4282-f28a-4fe3-8007-c2c6d965d943" targetNamespace="http://schemas.microsoft.com/office/2006/metadata/properties" ma:root="true" ma:fieldsID="03562c5af23298226caf40867bb3b062" ns2:_="" ns3:_="">
    <xsd:import namespace="b4c28390-cce1-477c-90af-63d085719e6e"/>
    <xsd:import namespace="e39a4282-f28a-4fe3-8007-c2c6d965d9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28390-cce1-477c-90af-63d085719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f68d76d-a604-4941-a36e-2dc7273615f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9a4282-f28a-4fe3-8007-c2c6d965d9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140464-6f93-497d-b656-21d0869053a4}" ma:internalName="TaxCatchAll" ma:showField="CatchAllData" ma:web="e39a4282-f28a-4fe3-8007-c2c6d965d9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77F6C-91E1-4F9C-BE29-23BC3FA6B45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e39a4282-f28a-4fe3-8007-c2c6d965d943"/>
    <ds:schemaRef ds:uri="b4c28390-cce1-477c-90af-63d085719e6e"/>
    <ds:schemaRef ds:uri="http://www.w3.org/XML/1998/namespace"/>
    <ds:schemaRef ds:uri="http://purl.org/dc/dcmitype/"/>
  </ds:schemaRefs>
</ds:datastoreItem>
</file>

<file path=customXml/itemProps2.xml><?xml version="1.0" encoding="utf-8"?>
<ds:datastoreItem xmlns:ds="http://schemas.openxmlformats.org/officeDocument/2006/customXml" ds:itemID="{57C0E245-A873-4905-B583-AEA66A61A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28390-cce1-477c-90af-63d085719e6e"/>
    <ds:schemaRef ds:uri="e39a4282-f28a-4fe3-8007-c2c6d965d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9C03D3-F9E6-48B9-89DF-039DACB87D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459</TotalTime>
  <Words>776</Words>
  <Application>Microsoft Office PowerPoint</Application>
  <PresentationFormat>Grand écran</PresentationFormat>
  <Paragraphs>63</Paragraphs>
  <Slides>15</Slides>
  <Notes>1</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15</vt:i4>
      </vt:variant>
    </vt:vector>
  </HeadingPairs>
  <TitlesOfParts>
    <vt:vector size="24" baseType="lpstr">
      <vt:lpstr>Arial</vt:lpstr>
      <vt:lpstr>Calibri</vt:lpstr>
      <vt:lpstr>Calibri Light</vt:lpstr>
      <vt:lpstr>Segoe Script</vt:lpstr>
      <vt:lpstr>Symbol</vt:lpstr>
      <vt:lpstr>masque PPT V3</vt:lpstr>
      <vt:lpstr>1_masque PPT V3</vt:lpstr>
      <vt:lpstr>Handifaction - Titre</vt:lpstr>
      <vt:lpstr>Thème Office</vt:lpstr>
      <vt:lpstr>Présentation PowerPoint</vt:lpstr>
      <vt:lpstr>Handifaction est un questionnaire pour savoir si les personnes vivant avec un handicap sont bien soignées.   Il permet de savoir si la charte Romain Jacob est bien appliquée et si l’accès aux soins des personnes vivant avec un handicap s’améliore ou de voir les difficultés.</vt:lpstr>
      <vt:lpstr>Le questionnaire est rapide et simple à remplir.</vt:lpstr>
      <vt:lpstr>Je réponds au questionnaire pour chaque soin (rendez-vous médical en ville ou à l’hôpital),  ou un refus ou un abandon de soin.</vt:lpstr>
      <vt:lpstr>Je peux répondre sur un ordinateur, sur un smartphone ou sur un papier.</vt:lpstr>
      <vt:lpstr>Pour répondre sur le site internet :</vt:lpstr>
      <vt:lpstr>Pour répondre sur un smartphone :</vt:lpstr>
      <vt:lpstr>Pour répondre sur un papier :</vt:lpstr>
      <vt:lpstr>Je peux suivre les résultats en direct.</vt:lpstr>
      <vt:lpstr>En répondant au questionnaire,  j’aide à améliorer mes soins.</vt:lpstr>
      <vt:lpstr>Je peux aider à faire connaître le questionnaire.</vt:lpstr>
      <vt:lpstr>Je suis un professionnel accompagnant ou un proche  je peux aussi aider.</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Handifaction</dc:title>
  <dc:creator>Maxime Casabianca</dc:creator>
  <cp:lastModifiedBy>Maxime Casabianca</cp:lastModifiedBy>
  <cp:revision>40</cp:revision>
  <dcterms:created xsi:type="dcterms:W3CDTF">2021-12-06T15:48:24Z</dcterms:created>
  <dcterms:modified xsi:type="dcterms:W3CDTF">2022-12-15T15:39:54Z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2021-12-06T00:00:00Z</vt:filetime>
  </property>
  <property fmtid="{D5CDD505-2E9C-101B-9397-08002B2CF9AE}" pid="3" name="LastSaved">
    <vt:filetime>2021-12-06T00:00:00Z</vt:filetime>
  </property>
  <property fmtid="{D5CDD505-2E9C-101B-9397-08002B2CF9AE}" pid="4" name="ContentTypeId">
    <vt:lpwstr>0x010100F0334089B81B0D44AF865DF0CC812600</vt:lpwstr>
  </property>
  <property fmtid="{D5CDD505-2E9C-101B-9397-08002B2CF9AE}" pid="5" name="MediaServiceImageTags">
    <vt:lpwstr/>
  </property>
</Properties>
</file>